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8" r:id="rId5"/>
    <p:sldId id="287" r:id="rId6"/>
    <p:sldId id="269" r:id="rId7"/>
    <p:sldId id="286" r:id="rId8"/>
    <p:sldId id="258" r:id="rId9"/>
    <p:sldId id="259" r:id="rId10"/>
    <p:sldId id="290" r:id="rId11"/>
    <p:sldId id="291" r:id="rId12"/>
    <p:sldId id="281" r:id="rId13"/>
    <p:sldId id="265" r:id="rId14"/>
    <p:sldId id="275" r:id="rId15"/>
    <p:sldId id="276" r:id="rId16"/>
    <p:sldId id="306" r:id="rId17"/>
    <p:sldId id="307" r:id="rId18"/>
    <p:sldId id="296" r:id="rId19"/>
    <p:sldId id="297" r:id="rId20"/>
    <p:sldId id="298" r:id="rId21"/>
    <p:sldId id="279" r:id="rId22"/>
    <p:sldId id="262" r:id="rId23"/>
    <p:sldId id="260" r:id="rId24"/>
    <p:sldId id="288" r:id="rId25"/>
    <p:sldId id="278" r:id="rId26"/>
    <p:sldId id="285" r:id="rId27"/>
    <p:sldId id="283" r:id="rId28"/>
    <p:sldId id="270" r:id="rId29"/>
    <p:sldId id="266" r:id="rId30"/>
    <p:sldId id="261" r:id="rId31"/>
    <p:sldId id="301" r:id="rId32"/>
    <p:sldId id="302" r:id="rId33"/>
    <p:sldId id="303" r:id="rId34"/>
    <p:sldId id="304" r:id="rId35"/>
    <p:sldId id="305" r:id="rId36"/>
    <p:sldId id="273" r:id="rId37"/>
    <p:sldId id="263" r:id="rId38"/>
    <p:sldId id="289" r:id="rId39"/>
    <p:sldId id="284" r:id="rId40"/>
    <p:sldId id="292" r:id="rId41"/>
    <p:sldId id="293" r:id="rId42"/>
    <p:sldId id="294" r:id="rId43"/>
    <p:sldId id="264" r:id="rId44"/>
    <p:sldId id="272" r:id="rId45"/>
    <p:sldId id="274" r:id="rId46"/>
    <p:sldId id="280" r:id="rId47"/>
    <p:sldId id="277" r:id="rId48"/>
    <p:sldId id="295" r:id="rId49"/>
    <p:sldId id="299" r:id="rId50"/>
    <p:sldId id="300" r:id="rId51"/>
    <p:sldId id="308" r:id="rId52"/>
    <p:sldId id="309" r:id="rId53"/>
    <p:sldId id="310" r:id="rId54"/>
    <p:sldId id="311" r:id="rId55"/>
    <p:sldId id="312" r:id="rId5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F49D355-16BD-4E45-BD9A-5EA878CF7CBD}" type="datetimeFigureOut">
              <a:rPr lang="it-IT" smtClean="0"/>
              <a:pPr/>
              <a:t>26/04/2016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49D355-16BD-4E45-BD9A-5EA878CF7CBD}" type="datetimeFigureOut">
              <a:rPr lang="it-IT" smtClean="0"/>
              <a:pPr/>
              <a:t>26/04/2016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F49D355-16BD-4E45-BD9A-5EA878CF7CBD}" type="datetimeFigureOut">
              <a:rPr lang="it-IT" smtClean="0"/>
              <a:pPr/>
              <a:t>26/04/2016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26/04/2016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26/04/2016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49D355-16BD-4E45-BD9A-5EA878CF7CBD}" type="datetimeFigureOut">
              <a:rPr lang="it-IT" smtClean="0"/>
              <a:pPr/>
              <a:t>26/04/2016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26/04/2016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49D355-16BD-4E45-BD9A-5EA878CF7CBD}" type="datetimeFigureOut">
              <a:rPr lang="it-IT" smtClean="0"/>
              <a:pPr/>
              <a:t>26/04/2016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49D355-16BD-4E45-BD9A-5EA878CF7CBD}" type="datetimeFigureOut">
              <a:rPr lang="it-IT" smtClean="0"/>
              <a:pPr/>
              <a:t>26/04/2016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F49D355-16BD-4E45-BD9A-5EA878CF7CBD}" type="datetimeFigureOut">
              <a:rPr lang="it-IT" smtClean="0"/>
              <a:pPr/>
              <a:t>26/04/2016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339752" y="2996952"/>
            <a:ext cx="6462464" cy="2088232"/>
          </a:xfrm>
        </p:spPr>
        <p:txBody>
          <a:bodyPr>
            <a:noAutofit/>
          </a:bodyPr>
          <a:lstStyle/>
          <a:p>
            <a:pPr algn="r"/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Documentazione </a:t>
            </a:r>
            <a:br>
              <a:rPr lang="it-IT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Valutazione didattica</a:t>
            </a:r>
            <a:br>
              <a:rPr lang="it-IT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000" b="0" i="1" cap="none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2000" b="0" i="1" cap="none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000" b="0" i="1" cap="none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2000" b="0" i="1" cap="none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sz="2000" b="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627784" y="5003322"/>
            <a:ext cx="6172200" cy="1371600"/>
          </a:xfrm>
        </p:spPr>
        <p:txBody>
          <a:bodyPr/>
          <a:lstStyle/>
          <a:p>
            <a:pPr algn="r"/>
            <a:endParaRPr lang="it-IT" b="0" dirty="0" smtClean="0">
              <a:solidFill>
                <a:schemeClr val="tx1"/>
              </a:solidFill>
            </a:endParaRPr>
          </a:p>
          <a:p>
            <a:pPr algn="r"/>
            <a:r>
              <a:rPr lang="it-IT" dirty="0" smtClean="0">
                <a:solidFill>
                  <a:schemeClr val="tx1"/>
                </a:solidFill>
              </a:rPr>
              <a:t>Prof.  Michele Masciale</a:t>
            </a:r>
          </a:p>
          <a:p>
            <a:pPr algn="r"/>
            <a:r>
              <a:rPr lang="it-IT" b="0" dirty="0" smtClean="0">
                <a:solidFill>
                  <a:schemeClr val="tx1"/>
                </a:solidFill>
              </a:rPr>
              <a:t>Dirigente scolastico IIS «G. Gasparrini» - Melfi</a:t>
            </a:r>
            <a:endParaRPr lang="it-IT" b="0" dirty="0">
              <a:solidFill>
                <a:schemeClr val="tx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411760" y="620688"/>
            <a:ext cx="63367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 smtClean="0"/>
              <a:t>LABORATORIO FORMATIVO PER I DOCENTI NEO-ASSUNTI </a:t>
            </a:r>
          </a:p>
          <a:p>
            <a:pPr algn="r"/>
            <a:r>
              <a:rPr lang="it-IT" sz="1600" i="1" dirty="0" smtClean="0"/>
              <a:t>Anno scolastico 2015-2016</a:t>
            </a:r>
            <a:endParaRPr lang="it-IT" sz="1600" i="1" dirty="0"/>
          </a:p>
        </p:txBody>
      </p:sp>
    </p:spTree>
    <p:extLst>
      <p:ext uri="{BB962C8B-B14F-4D97-AF65-F5344CB8AC3E}">
        <p14:creationId xmlns:p14="http://schemas.microsoft.com/office/powerpoint/2010/main" xmlns="" val="428371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/>
          <p:cNvSpPr/>
          <p:nvPr/>
        </p:nvSpPr>
        <p:spPr>
          <a:xfrm>
            <a:off x="3491880" y="3198168"/>
            <a:ext cx="1728192" cy="5908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683568" y="620688"/>
            <a:ext cx="748883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DOCUMENTARE IN AMBITO SCOLASTICO</a:t>
            </a:r>
          </a:p>
          <a:p>
            <a:pPr algn="just"/>
            <a:endParaRPr lang="de-DE" dirty="0">
              <a:latin typeface="Book Antiqua" pitchFamily="18" charset="0"/>
            </a:endParaRPr>
          </a:p>
          <a:p>
            <a:pPr algn="just"/>
            <a:r>
              <a:rPr lang="de-DE" dirty="0" smtClean="0">
                <a:latin typeface="Book Antiqua" pitchFamily="18" charset="0"/>
              </a:rPr>
              <a:t>Se </a:t>
            </a:r>
            <a:r>
              <a:rPr lang="de-DE" dirty="0">
                <a:latin typeface="Book Antiqua" pitchFamily="18" charset="0"/>
              </a:rPr>
              <a:t>'</a:t>
            </a:r>
            <a:r>
              <a:rPr lang="de-DE" dirty="0" err="1">
                <a:latin typeface="Book Antiqua" pitchFamily="18" charset="0"/>
              </a:rPr>
              <a:t>documentare</a:t>
            </a:r>
            <a:r>
              <a:rPr lang="de-DE" dirty="0">
                <a:latin typeface="Book Antiqua" pitchFamily="18" charset="0"/>
              </a:rPr>
              <a:t>' in </a:t>
            </a:r>
            <a:r>
              <a:rPr lang="de-DE" dirty="0" err="1">
                <a:latin typeface="Book Antiqua" pitchFamily="18" charset="0"/>
              </a:rPr>
              <a:t>genere</a:t>
            </a:r>
            <a:r>
              <a:rPr lang="de-DE" dirty="0">
                <a:latin typeface="Book Antiqua" pitchFamily="18" charset="0"/>
              </a:rPr>
              <a:t> </a:t>
            </a:r>
            <a:r>
              <a:rPr lang="de-DE" dirty="0" err="1">
                <a:latin typeface="Book Antiqua" pitchFamily="18" charset="0"/>
              </a:rPr>
              <a:t>significa</a:t>
            </a:r>
            <a:r>
              <a:rPr lang="de-DE" dirty="0">
                <a:latin typeface="Book Antiqua" pitchFamily="18" charset="0"/>
              </a:rPr>
              <a:t> </a:t>
            </a:r>
            <a:r>
              <a:rPr lang="de-DE" dirty="0" err="1">
                <a:latin typeface="Book Antiqua" pitchFamily="18" charset="0"/>
              </a:rPr>
              <a:t>descrivere</a:t>
            </a:r>
            <a:r>
              <a:rPr lang="de-DE" dirty="0">
                <a:latin typeface="Book Antiqua" pitchFamily="18" charset="0"/>
              </a:rPr>
              <a:t> </a:t>
            </a:r>
            <a:r>
              <a:rPr lang="de-DE" dirty="0" err="1">
                <a:latin typeface="Book Antiqua" pitchFamily="18" charset="0"/>
              </a:rPr>
              <a:t>fenomeni</a:t>
            </a:r>
            <a:r>
              <a:rPr lang="de-DE" dirty="0">
                <a:latin typeface="Book Antiqua" pitchFamily="18" charset="0"/>
              </a:rPr>
              <a:t> </a:t>
            </a:r>
            <a:r>
              <a:rPr lang="de-DE" dirty="0" err="1">
                <a:latin typeface="Book Antiqua" pitchFamily="18" charset="0"/>
              </a:rPr>
              <a:t>fisici</a:t>
            </a:r>
            <a:r>
              <a:rPr lang="de-DE" dirty="0">
                <a:latin typeface="Book Antiqua" pitchFamily="18" charset="0"/>
              </a:rPr>
              <a:t>, </a:t>
            </a:r>
            <a:r>
              <a:rPr lang="de-DE" dirty="0" err="1">
                <a:latin typeface="Book Antiqua" pitchFamily="18" charset="0"/>
              </a:rPr>
              <a:t>storici</a:t>
            </a:r>
            <a:r>
              <a:rPr lang="de-DE" dirty="0">
                <a:latin typeface="Book Antiqua" pitchFamily="18" charset="0"/>
              </a:rPr>
              <a:t> o </a:t>
            </a:r>
            <a:r>
              <a:rPr lang="de-DE" dirty="0" err="1">
                <a:latin typeface="Book Antiqua" pitchFamily="18" charset="0"/>
              </a:rPr>
              <a:t>sociali</a:t>
            </a:r>
            <a:r>
              <a:rPr lang="de-DE" dirty="0">
                <a:latin typeface="Book Antiqua" pitchFamily="18" charset="0"/>
              </a:rPr>
              <a:t> per </a:t>
            </a:r>
            <a:r>
              <a:rPr lang="de-DE" dirty="0" err="1">
                <a:latin typeface="Book Antiqua" pitchFamily="18" charset="0"/>
              </a:rPr>
              <a:t>esplicarli</a:t>
            </a:r>
            <a:r>
              <a:rPr lang="de-DE" dirty="0">
                <a:latin typeface="Book Antiqua" pitchFamily="18" charset="0"/>
              </a:rPr>
              <a:t> e </a:t>
            </a:r>
            <a:r>
              <a:rPr lang="de-DE" dirty="0" err="1">
                <a:latin typeface="Book Antiqua" pitchFamily="18" charset="0"/>
              </a:rPr>
              <a:t>darne</a:t>
            </a:r>
            <a:r>
              <a:rPr lang="de-DE" dirty="0">
                <a:latin typeface="Book Antiqua" pitchFamily="18" charset="0"/>
              </a:rPr>
              <a:t> </a:t>
            </a:r>
            <a:r>
              <a:rPr lang="de-DE" dirty="0" err="1">
                <a:latin typeface="Book Antiqua" pitchFamily="18" charset="0"/>
              </a:rPr>
              <a:t>conto</a:t>
            </a:r>
            <a:r>
              <a:rPr lang="de-DE" dirty="0">
                <a:latin typeface="Book Antiqua" pitchFamily="18" charset="0"/>
              </a:rPr>
              <a:t>, </a:t>
            </a:r>
            <a:r>
              <a:rPr lang="de-DE" dirty="0" err="1">
                <a:latin typeface="Book Antiqua" pitchFamily="18" charset="0"/>
              </a:rPr>
              <a:t>trattenendone</a:t>
            </a:r>
            <a:r>
              <a:rPr lang="de-DE" dirty="0">
                <a:latin typeface="Book Antiqua" pitchFamily="18" charset="0"/>
              </a:rPr>
              <a:t> la </a:t>
            </a:r>
            <a:r>
              <a:rPr lang="de-DE" dirty="0" err="1">
                <a:latin typeface="Book Antiqua" pitchFamily="18" charset="0"/>
              </a:rPr>
              <a:t>memoria</a:t>
            </a:r>
            <a:r>
              <a:rPr lang="de-DE" dirty="0">
                <a:latin typeface="Book Antiqua" pitchFamily="18" charset="0"/>
              </a:rPr>
              <a:t> e </a:t>
            </a:r>
            <a:r>
              <a:rPr lang="de-DE" dirty="0" err="1">
                <a:latin typeface="Book Antiqua" pitchFamily="18" charset="0"/>
              </a:rPr>
              <a:t>divulgandola</a:t>
            </a:r>
            <a:r>
              <a:rPr lang="de-DE" dirty="0">
                <a:latin typeface="Book Antiqua" pitchFamily="18" charset="0"/>
              </a:rPr>
              <a:t> </a:t>
            </a:r>
            <a:r>
              <a:rPr lang="de-DE" dirty="0" err="1">
                <a:latin typeface="Book Antiqua" pitchFamily="18" charset="0"/>
              </a:rPr>
              <a:t>secondo</a:t>
            </a:r>
            <a:r>
              <a:rPr lang="de-DE" dirty="0">
                <a:latin typeface="Book Antiqua" pitchFamily="18" charset="0"/>
              </a:rPr>
              <a:t> </a:t>
            </a:r>
            <a:r>
              <a:rPr lang="de-DE" dirty="0" err="1">
                <a:latin typeface="Book Antiqua" pitchFamily="18" charset="0"/>
              </a:rPr>
              <a:t>utilità</a:t>
            </a:r>
            <a:r>
              <a:rPr lang="de-DE" dirty="0">
                <a:latin typeface="Book Antiqua" pitchFamily="18" charset="0"/>
              </a:rPr>
              <a:t> </a:t>
            </a:r>
            <a:r>
              <a:rPr lang="de-DE" dirty="0" err="1">
                <a:latin typeface="Book Antiqua" pitchFamily="18" charset="0"/>
              </a:rPr>
              <a:t>varia</a:t>
            </a:r>
            <a:r>
              <a:rPr lang="de-DE" dirty="0">
                <a:latin typeface="Book Antiqua" pitchFamily="18" charset="0"/>
              </a:rPr>
              <a:t>, </a:t>
            </a:r>
            <a:r>
              <a:rPr lang="de-DE" dirty="0" err="1" smtClean="0">
                <a:latin typeface="Book Antiqua" pitchFamily="18" charset="0"/>
              </a:rPr>
              <a:t>allora</a:t>
            </a:r>
            <a:r>
              <a:rPr lang="de-DE" dirty="0" smtClean="0">
                <a:latin typeface="Book Antiqua" pitchFamily="18" charset="0"/>
              </a:rPr>
              <a:t>…</a:t>
            </a:r>
          </a:p>
          <a:p>
            <a:pPr algn="just"/>
            <a:endParaRPr lang="de-DE" b="1" dirty="0" smtClean="0">
              <a:latin typeface="Book Antiqua" pitchFamily="18" charset="0"/>
            </a:endParaRPr>
          </a:p>
          <a:p>
            <a:pPr algn="ctr"/>
            <a:r>
              <a:rPr lang="de-DE" sz="2000" b="1" i="1" dirty="0" err="1" smtClean="0">
                <a:latin typeface="Book Antiqua" pitchFamily="18" charset="0"/>
              </a:rPr>
              <a:t>documentare</a:t>
            </a:r>
            <a:r>
              <a:rPr lang="de-DE" sz="2000" b="1" i="1" dirty="0" smtClean="0">
                <a:latin typeface="Book Antiqua" pitchFamily="18" charset="0"/>
              </a:rPr>
              <a:t> in </a:t>
            </a:r>
            <a:r>
              <a:rPr lang="de-DE" sz="2000" b="1" i="1" dirty="0" err="1" smtClean="0">
                <a:latin typeface="Book Antiqua" pitchFamily="18" charset="0"/>
              </a:rPr>
              <a:t>ambito</a:t>
            </a:r>
            <a:r>
              <a:rPr lang="de-DE" sz="2000" b="1" i="1" dirty="0" smtClean="0">
                <a:latin typeface="Book Antiqua" pitchFamily="18" charset="0"/>
              </a:rPr>
              <a:t> </a:t>
            </a:r>
            <a:r>
              <a:rPr lang="de-DE" sz="2000" b="1" i="1" dirty="0" err="1" smtClean="0">
                <a:latin typeface="Book Antiqua" pitchFamily="18" charset="0"/>
              </a:rPr>
              <a:t>scolastico</a:t>
            </a:r>
            <a:r>
              <a:rPr lang="de-DE" sz="2000" b="1" i="1" dirty="0" smtClean="0">
                <a:latin typeface="Book Antiqua" pitchFamily="18" charset="0"/>
              </a:rPr>
              <a:t> </a:t>
            </a:r>
            <a:r>
              <a:rPr lang="de-DE" sz="2000" b="1" i="1" dirty="0" err="1" smtClean="0">
                <a:latin typeface="Book Antiqua" pitchFamily="18" charset="0"/>
              </a:rPr>
              <a:t>vuol</a:t>
            </a:r>
            <a:r>
              <a:rPr lang="de-DE" sz="2000" b="1" i="1" dirty="0" smtClean="0">
                <a:latin typeface="Book Antiqua" pitchFamily="18" charset="0"/>
              </a:rPr>
              <a:t> </a:t>
            </a:r>
            <a:r>
              <a:rPr lang="de-DE" sz="2000" b="1" i="1" dirty="0" err="1">
                <a:latin typeface="Book Antiqua" pitchFamily="18" charset="0"/>
              </a:rPr>
              <a:t>dire</a:t>
            </a:r>
            <a:r>
              <a:rPr lang="de-DE" sz="2000" b="1" i="1" dirty="0">
                <a:latin typeface="Book Antiqua" pitchFamily="18" charset="0"/>
              </a:rPr>
              <a:t> </a:t>
            </a:r>
            <a:r>
              <a:rPr lang="de-DE" sz="2000" b="1" i="1" dirty="0" err="1" smtClean="0">
                <a:latin typeface="Book Antiqua" pitchFamily="18" charset="0"/>
              </a:rPr>
              <a:t>socializzare</a:t>
            </a:r>
            <a:r>
              <a:rPr lang="de-DE" sz="2000" b="1" i="1" dirty="0" smtClean="0">
                <a:latin typeface="Book Antiqua" pitchFamily="18" charset="0"/>
              </a:rPr>
              <a:t> </a:t>
            </a:r>
          </a:p>
          <a:p>
            <a:pPr algn="ctr"/>
            <a:r>
              <a:rPr lang="de-DE" sz="2000" b="1" i="1" dirty="0" smtClean="0">
                <a:latin typeface="Book Antiqua" pitchFamily="18" charset="0"/>
              </a:rPr>
              <a:t>i </a:t>
            </a:r>
            <a:r>
              <a:rPr lang="de-DE" sz="2000" b="1" i="1" dirty="0" err="1" smtClean="0">
                <a:latin typeface="Book Antiqua" pitchFamily="18" charset="0"/>
              </a:rPr>
              <a:t>contenuti</a:t>
            </a:r>
            <a:r>
              <a:rPr lang="de-DE" sz="2000" b="1" i="1" dirty="0" smtClean="0">
                <a:latin typeface="Book Antiqua" pitchFamily="18" charset="0"/>
              </a:rPr>
              <a:t>, </a:t>
            </a:r>
            <a:r>
              <a:rPr lang="de-DE" sz="2000" b="1" i="1" dirty="0">
                <a:latin typeface="Book Antiqua" pitchFamily="18" charset="0"/>
              </a:rPr>
              <a:t>i </a:t>
            </a:r>
            <a:r>
              <a:rPr lang="de-DE" sz="2000" b="1" i="1" dirty="0" err="1" smtClean="0">
                <a:latin typeface="Book Antiqua" pitchFamily="18" charset="0"/>
              </a:rPr>
              <a:t>modi</a:t>
            </a:r>
            <a:r>
              <a:rPr lang="de-DE" sz="2000" b="1" i="1" dirty="0" smtClean="0">
                <a:latin typeface="Book Antiqua" pitchFamily="18" charset="0"/>
              </a:rPr>
              <a:t> e </a:t>
            </a:r>
            <a:r>
              <a:rPr lang="de-DE" sz="2000" b="1" i="1" dirty="0" err="1" smtClean="0">
                <a:latin typeface="Book Antiqua" pitchFamily="18" charset="0"/>
              </a:rPr>
              <a:t>gli</a:t>
            </a:r>
            <a:r>
              <a:rPr lang="de-DE" sz="2000" b="1" i="1" dirty="0" smtClean="0">
                <a:latin typeface="Book Antiqua" pitchFamily="18" charset="0"/>
              </a:rPr>
              <a:t> </a:t>
            </a:r>
            <a:r>
              <a:rPr lang="de-DE" sz="2000" b="1" i="1" dirty="0" err="1" smtClean="0">
                <a:latin typeface="Book Antiqua" pitchFamily="18" charset="0"/>
              </a:rPr>
              <a:t>esiti</a:t>
            </a:r>
            <a:r>
              <a:rPr lang="de-DE" sz="2000" b="1" i="1" dirty="0" smtClean="0">
                <a:latin typeface="Book Antiqua" pitchFamily="18" charset="0"/>
              </a:rPr>
              <a:t> </a:t>
            </a:r>
            <a:r>
              <a:rPr lang="de-DE" sz="2000" b="1" i="1" dirty="0" err="1">
                <a:latin typeface="Book Antiqua" pitchFamily="18" charset="0"/>
              </a:rPr>
              <a:t>dell'attività</a:t>
            </a:r>
            <a:r>
              <a:rPr lang="de-DE" sz="2000" b="1" i="1" dirty="0">
                <a:latin typeface="Book Antiqua" pitchFamily="18" charset="0"/>
              </a:rPr>
              <a:t> </a:t>
            </a:r>
            <a:r>
              <a:rPr lang="de-DE" sz="2000" b="1" i="1" dirty="0" err="1">
                <a:latin typeface="Book Antiqua" pitchFamily="18" charset="0"/>
              </a:rPr>
              <a:t>condotta</a:t>
            </a:r>
            <a:r>
              <a:rPr lang="de-DE" sz="2000" b="1" i="1" dirty="0">
                <a:latin typeface="Book Antiqua" pitchFamily="18" charset="0"/>
              </a:rPr>
              <a:t>. </a:t>
            </a:r>
            <a:endParaRPr lang="de-DE" sz="2000" b="1" i="1" dirty="0" smtClean="0">
              <a:latin typeface="Book Antiqua" pitchFamily="18" charset="0"/>
            </a:endParaRPr>
          </a:p>
          <a:p>
            <a:pPr algn="ctr"/>
            <a:endParaRPr lang="de-DE" b="1" i="1" dirty="0" smtClean="0"/>
          </a:p>
          <a:p>
            <a:pPr algn="ctr"/>
            <a:r>
              <a:rPr lang="de-DE" sz="2400" b="1" i="1" dirty="0" smtClean="0"/>
              <a:t>Perchè</a:t>
            </a:r>
            <a:r>
              <a:rPr lang="de-DE" sz="2400" b="1" dirty="0"/>
              <a:t>? </a:t>
            </a:r>
            <a:endParaRPr lang="de-DE" sz="2400" b="1" dirty="0" smtClean="0"/>
          </a:p>
          <a:p>
            <a:pPr algn="just"/>
            <a:r>
              <a:rPr lang="de-DE" dirty="0"/>
              <a:t/>
            </a:r>
            <a:br>
              <a:rPr lang="de-DE" dirty="0"/>
            </a:br>
            <a:endParaRPr lang="de-DE" dirty="0" smtClean="0"/>
          </a:p>
          <a:p>
            <a:pPr algn="just"/>
            <a:r>
              <a:rPr lang="de-DE" i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Perchè </a:t>
            </a:r>
            <a:r>
              <a:rPr lang="de-DE" i="1" dirty="0" err="1" smtClean="0">
                <a:latin typeface="Ebrima" pitchFamily="2" charset="0"/>
                <a:ea typeface="Ebrima" pitchFamily="2" charset="0"/>
                <a:cs typeface="Ebrima" pitchFamily="2" charset="0"/>
              </a:rPr>
              <a:t>raccontare</a:t>
            </a:r>
            <a:r>
              <a:rPr lang="de-DE" i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l'esperienza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didattica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è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un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atto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che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interpella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le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persone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,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influenza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il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loro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stile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partecipativo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,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coinvolge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e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può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modificare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la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loro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idea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del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mondo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e della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vita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. </a:t>
            </a:r>
            <a:endParaRPr lang="de-DE" i="1" dirty="0" smtClean="0"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algn="just"/>
            <a:endParaRPr lang="de-DE" i="1" dirty="0"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algn="just"/>
            <a:r>
              <a:rPr lang="de-DE" i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La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documentazione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assume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dunque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una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profonda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valenza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testimoniale</a:t>
            </a:r>
            <a:r>
              <a:rPr lang="de-DE" i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.</a:t>
            </a:r>
            <a:endParaRPr lang="it-IT" i="1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425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/>
          <p:cNvSpPr/>
          <p:nvPr/>
        </p:nvSpPr>
        <p:spPr>
          <a:xfrm>
            <a:off x="3563888" y="2564904"/>
            <a:ext cx="1872208" cy="68727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899592" y="620688"/>
            <a:ext cx="727280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VALUTARE IN AMBITO SCOLASTICO</a:t>
            </a:r>
          </a:p>
          <a:p>
            <a:pPr algn="just"/>
            <a:endParaRPr lang="de-DE" dirty="0" smtClean="0"/>
          </a:p>
          <a:p>
            <a:pPr algn="just"/>
            <a:r>
              <a:rPr lang="de-DE" dirty="0" smtClean="0"/>
              <a:t>Se </a:t>
            </a:r>
            <a:r>
              <a:rPr lang="de-DE" dirty="0"/>
              <a:t>'</a:t>
            </a:r>
            <a:r>
              <a:rPr lang="de-DE" dirty="0" err="1"/>
              <a:t>valutare</a:t>
            </a:r>
            <a:r>
              <a:rPr lang="de-DE" dirty="0"/>
              <a:t>' </a:t>
            </a:r>
            <a:r>
              <a:rPr lang="de-DE" dirty="0" err="1"/>
              <a:t>significa</a:t>
            </a:r>
            <a:r>
              <a:rPr lang="de-DE" dirty="0"/>
              <a:t> </a:t>
            </a:r>
            <a:r>
              <a:rPr lang="de-DE" dirty="0" err="1"/>
              <a:t>conferire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peso</a:t>
            </a:r>
            <a:r>
              <a:rPr lang="de-DE" dirty="0"/>
              <a:t> o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valore</a:t>
            </a:r>
            <a:r>
              <a:rPr lang="de-DE" dirty="0"/>
              <a:t> a </a:t>
            </a:r>
            <a:r>
              <a:rPr lang="de-DE" dirty="0" err="1"/>
              <a:t>qualche</a:t>
            </a:r>
            <a:r>
              <a:rPr lang="de-DE" dirty="0"/>
              <a:t> </a:t>
            </a:r>
            <a:r>
              <a:rPr lang="de-DE" dirty="0" err="1"/>
              <a:t>manifestazione</a:t>
            </a:r>
            <a:r>
              <a:rPr lang="de-DE" dirty="0"/>
              <a:t> del </a:t>
            </a:r>
            <a:r>
              <a:rPr lang="de-DE" dirty="0" err="1"/>
              <a:t>pensiero</a:t>
            </a:r>
            <a:r>
              <a:rPr lang="de-DE" dirty="0"/>
              <a:t> </a:t>
            </a:r>
            <a:r>
              <a:rPr lang="de-DE" dirty="0" err="1"/>
              <a:t>umano</a:t>
            </a:r>
            <a:r>
              <a:rPr lang="de-DE" dirty="0"/>
              <a:t>, </a:t>
            </a:r>
            <a:r>
              <a:rPr lang="de-DE" dirty="0" err="1" smtClean="0"/>
              <a:t>allora</a:t>
            </a:r>
            <a:r>
              <a:rPr lang="de-DE" dirty="0" smtClean="0"/>
              <a:t> </a:t>
            </a:r>
            <a:r>
              <a:rPr lang="de-DE" dirty="0" err="1"/>
              <a:t>valutare</a:t>
            </a:r>
            <a:r>
              <a:rPr lang="de-DE" dirty="0"/>
              <a:t> </a:t>
            </a:r>
            <a:r>
              <a:rPr lang="de-DE" dirty="0" err="1"/>
              <a:t>nella</a:t>
            </a:r>
            <a:r>
              <a:rPr lang="de-DE" dirty="0"/>
              <a:t> "</a:t>
            </a:r>
            <a:r>
              <a:rPr lang="de-DE" dirty="0" err="1"/>
              <a:t>buona</a:t>
            </a:r>
            <a:r>
              <a:rPr lang="de-DE" dirty="0"/>
              <a:t> </a:t>
            </a:r>
            <a:r>
              <a:rPr lang="de-DE" dirty="0" err="1"/>
              <a:t>scuola</a:t>
            </a:r>
            <a:r>
              <a:rPr lang="de-DE" dirty="0"/>
              <a:t>" </a:t>
            </a:r>
            <a:r>
              <a:rPr lang="de-DE" dirty="0" err="1"/>
              <a:t>vuol</a:t>
            </a:r>
            <a:r>
              <a:rPr lang="de-DE" dirty="0"/>
              <a:t> </a:t>
            </a:r>
            <a:r>
              <a:rPr lang="de-DE" dirty="0" err="1"/>
              <a:t>dire</a:t>
            </a:r>
            <a:r>
              <a:rPr lang="de-DE" dirty="0"/>
              <a:t> </a:t>
            </a:r>
            <a:r>
              <a:rPr lang="de-DE" dirty="0" err="1"/>
              <a:t>saper</a:t>
            </a:r>
            <a:r>
              <a:rPr lang="de-DE" dirty="0"/>
              <a:t> </a:t>
            </a:r>
            <a:r>
              <a:rPr lang="de-DE" dirty="0" err="1"/>
              <a:t>riconoscere</a:t>
            </a:r>
            <a:r>
              <a:rPr lang="de-DE" dirty="0"/>
              <a:t> </a:t>
            </a:r>
            <a:r>
              <a:rPr lang="de-DE" dirty="0" err="1"/>
              <a:t>il</a:t>
            </a:r>
            <a:r>
              <a:rPr lang="de-DE" dirty="0"/>
              <a:t> </a:t>
            </a:r>
            <a:r>
              <a:rPr lang="de-DE" dirty="0" err="1"/>
              <a:t>contributo</a:t>
            </a:r>
            <a:r>
              <a:rPr lang="de-DE" dirty="0"/>
              <a:t> personale dato alla </a:t>
            </a:r>
            <a:r>
              <a:rPr lang="de-DE" dirty="0" err="1"/>
              <a:t>performance</a:t>
            </a:r>
            <a:r>
              <a:rPr lang="de-DE" dirty="0"/>
              <a:t> </a:t>
            </a:r>
            <a:r>
              <a:rPr lang="de-DE" dirty="0" err="1" smtClean="0"/>
              <a:t>scolastica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pPr algn="ctr"/>
            <a:r>
              <a:rPr lang="de-DE" sz="2400" b="1" dirty="0" smtClean="0"/>
              <a:t>Perché?</a:t>
            </a:r>
          </a:p>
          <a:p>
            <a:endParaRPr lang="de-DE" dirty="0"/>
          </a:p>
          <a:p>
            <a:pPr algn="just"/>
            <a:r>
              <a:rPr lang="de-DE" dirty="0">
                <a:latin typeface="Ebrima" pitchFamily="2" charset="0"/>
                <a:ea typeface="Ebrima" pitchFamily="2" charset="0"/>
                <a:cs typeface="Ebrima" pitchFamily="2" charset="0"/>
              </a:rPr>
              <a:t/>
            </a:r>
            <a:br>
              <a:rPr lang="de-DE" dirty="0">
                <a:latin typeface="Ebrima" pitchFamily="2" charset="0"/>
                <a:ea typeface="Ebrima" pitchFamily="2" charset="0"/>
                <a:cs typeface="Ebrima" pitchFamily="2" charset="0"/>
              </a:rPr>
            </a:br>
            <a:r>
              <a:rPr lang="de-DE" b="1" i="1" dirty="0">
                <a:latin typeface="Ebrima" pitchFamily="2" charset="0"/>
                <a:ea typeface="Ebrima" pitchFamily="2" charset="0"/>
                <a:cs typeface="Ebrima" pitchFamily="2" charset="0"/>
              </a:rPr>
              <a:t>1) </a:t>
            </a:r>
            <a:r>
              <a:rPr lang="de-DE" i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Perché 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la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prestazione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scolastica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dello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studente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ha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un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contenuto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'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umano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'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irriducibile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che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assume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un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rilievo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pedagogico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prioritario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su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altri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aspetti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correlati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(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culturali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,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professionali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,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ecc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.),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seppure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significativi</a:t>
            </a:r>
            <a:r>
              <a:rPr lang="de-DE" i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;</a:t>
            </a:r>
          </a:p>
          <a:p>
            <a:pPr algn="just"/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/>
            </a:r>
            <a:b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</a:br>
            <a:r>
              <a:rPr lang="de-DE" b="1" i="1" dirty="0">
                <a:latin typeface="Ebrima" pitchFamily="2" charset="0"/>
                <a:ea typeface="Ebrima" pitchFamily="2" charset="0"/>
                <a:cs typeface="Ebrima" pitchFamily="2" charset="0"/>
              </a:rPr>
              <a:t>2) </a:t>
            </a:r>
            <a:r>
              <a:rPr lang="de-DE" i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Perché 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la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valutazione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è sempre "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finalizzata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a",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cioè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esplica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una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funzione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migliorativa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essenziale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, in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quanto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essa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è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azione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educativa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prima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che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un'operazione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meramente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de-DE" i="1" dirty="0" err="1">
                <a:latin typeface="Ebrima" pitchFamily="2" charset="0"/>
                <a:ea typeface="Ebrima" pitchFamily="2" charset="0"/>
                <a:cs typeface="Ebrima" pitchFamily="2" charset="0"/>
              </a:rPr>
              <a:t>tecnica</a:t>
            </a:r>
            <a:r>
              <a:rPr lang="de-DE" i="1" dirty="0">
                <a:latin typeface="Ebrima" pitchFamily="2" charset="0"/>
                <a:ea typeface="Ebrima" pitchFamily="2" charset="0"/>
                <a:cs typeface="Ebrima" pitchFamily="2" charset="0"/>
              </a:rPr>
              <a:t>.</a:t>
            </a:r>
            <a:endParaRPr lang="it-IT" i="1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270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27642196"/>
              </p:ext>
            </p:extLst>
          </p:nvPr>
        </p:nvGraphicFramePr>
        <p:xfrm>
          <a:off x="60049" y="332656"/>
          <a:ext cx="7608295" cy="5726327"/>
        </p:xfrm>
        <a:graphic>
          <a:graphicData uri="http://schemas.openxmlformats.org/presentationml/2006/ole">
            <p:oleObj spid="_x0000_s5268" name="Diapositiva" r:id="rId3" imgW="2285834" imgH="1712904" progId="PowerPoint.Slide.8">
              <p:embed/>
            </p:oleObj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5076056" y="188640"/>
            <a:ext cx="34563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L’ALUNNO AL CENTRO!</a:t>
            </a:r>
          </a:p>
          <a:p>
            <a:pPr algn="ctr"/>
            <a:endParaRPr lang="it-IT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it-IT" sz="1600" dirty="0" smtClean="0"/>
              <a:t>È facile comprendere che l’azione didattica inizia e termina con lo studente. </a:t>
            </a:r>
          </a:p>
          <a:p>
            <a:pPr algn="just"/>
            <a:r>
              <a:rPr lang="it-IT" sz="1600" dirty="0" smtClean="0"/>
              <a:t>Nel complesso processo di insegnamento/apprendimento, la messa a punto di </a:t>
            </a:r>
            <a:r>
              <a:rPr lang="it-IT" sz="1600" b="1" dirty="0" smtClean="0"/>
              <a:t>procedure</a:t>
            </a:r>
            <a:r>
              <a:rPr lang="it-IT" sz="1600" dirty="0" smtClean="0"/>
              <a:t> </a:t>
            </a:r>
            <a:r>
              <a:rPr lang="it-IT" sz="1600" b="1" dirty="0" smtClean="0"/>
              <a:t>documentarie</a:t>
            </a:r>
            <a:r>
              <a:rPr lang="it-IT" sz="1600" dirty="0" smtClean="0"/>
              <a:t> e di  </a:t>
            </a:r>
            <a:r>
              <a:rPr lang="it-IT" sz="1600" b="1" dirty="0" smtClean="0"/>
              <a:t>dispositivi</a:t>
            </a:r>
            <a:r>
              <a:rPr lang="it-IT" sz="1600" dirty="0" smtClean="0"/>
              <a:t> </a:t>
            </a:r>
            <a:r>
              <a:rPr lang="it-IT" sz="1600" b="1" dirty="0" smtClean="0"/>
              <a:t>valutativi</a:t>
            </a:r>
            <a:r>
              <a:rPr lang="it-IT" sz="1600" dirty="0" smtClean="0"/>
              <a:t> è, del resto, correlata all’attività formativa stessa:</a:t>
            </a:r>
          </a:p>
          <a:p>
            <a:pPr algn="just"/>
            <a:r>
              <a:rPr lang="it-IT" sz="1600" dirty="0" smtClean="0"/>
              <a:t> </a:t>
            </a:r>
          </a:p>
          <a:p>
            <a:pPr algn="just"/>
            <a:r>
              <a:rPr lang="it-IT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docente valuta l’adeguata corrispondenza tra le performance dello studente (conoscenze, abilità, competenze e comportamenti) e traguardi formativi definiti nel Piano formativo.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77572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39552" y="1076543"/>
            <a:ext cx="77048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i="1" dirty="0" smtClean="0"/>
              <a:t>In sintesi…</a:t>
            </a:r>
            <a:endParaRPr lang="it-IT" i="1" dirty="0"/>
          </a:p>
          <a:p>
            <a:pPr algn="ctr"/>
            <a:endParaRPr lang="it-IT" b="1" dirty="0" smtClean="0"/>
          </a:p>
          <a:p>
            <a:pPr algn="ctr"/>
            <a:r>
              <a:rPr lang="it-IT" sz="2400" b="1" i="1" dirty="0" smtClean="0">
                <a:solidFill>
                  <a:schemeClr val="accent2">
                    <a:lumMod val="50000"/>
                  </a:schemeClr>
                </a:solidFill>
              </a:rPr>
              <a:t>«Occorre </a:t>
            </a:r>
            <a:r>
              <a:rPr lang="it-IT" sz="2400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documentare</a:t>
            </a:r>
            <a:r>
              <a:rPr lang="it-IT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i="1" dirty="0" smtClean="0">
                <a:solidFill>
                  <a:schemeClr val="accent2">
                    <a:lumMod val="50000"/>
                  </a:schemeClr>
                </a:solidFill>
              </a:rPr>
              <a:t>i processi e i risultati </a:t>
            </a:r>
          </a:p>
          <a:p>
            <a:pPr algn="ctr"/>
            <a:r>
              <a:rPr lang="it-IT" sz="2400" b="1" i="1" dirty="0" smtClean="0">
                <a:solidFill>
                  <a:schemeClr val="accent2">
                    <a:lumMod val="50000"/>
                  </a:schemeClr>
                </a:solidFill>
              </a:rPr>
              <a:t>dell’attività scolastica</a:t>
            </a:r>
          </a:p>
          <a:p>
            <a:pPr algn="ctr"/>
            <a:r>
              <a:rPr lang="it-IT" sz="2400" b="1" i="1" dirty="0" smtClean="0">
                <a:solidFill>
                  <a:schemeClr val="accent2">
                    <a:lumMod val="50000"/>
                  </a:schemeClr>
                </a:solidFill>
              </a:rPr>
              <a:t>per poter </a:t>
            </a:r>
            <a:r>
              <a:rPr lang="it-IT" sz="2400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valutare</a:t>
            </a:r>
            <a:r>
              <a:rPr lang="it-IT" sz="2400" b="1" i="1" dirty="0" smtClean="0">
                <a:solidFill>
                  <a:schemeClr val="accent2">
                    <a:lumMod val="50000"/>
                  </a:schemeClr>
                </a:solidFill>
              </a:rPr>
              <a:t> e </a:t>
            </a:r>
            <a:r>
              <a:rPr lang="it-IT" sz="2400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certificare</a:t>
            </a:r>
            <a:r>
              <a:rPr lang="it-IT" sz="2400" b="1" i="1" dirty="0" smtClean="0">
                <a:solidFill>
                  <a:schemeClr val="accent2">
                    <a:lumMod val="50000"/>
                  </a:schemeClr>
                </a:solidFill>
              </a:rPr>
              <a:t> le competenze.»</a:t>
            </a:r>
          </a:p>
          <a:p>
            <a:pPr algn="just"/>
            <a:endParaRPr lang="it-IT" dirty="0"/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L’</a:t>
            </a:r>
            <a:r>
              <a:rPr lang="it-IT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attività </a:t>
            </a:r>
            <a:r>
              <a:rPr lang="it-IT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documentaria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/>
              <a:t>del docente agevola la riflessione sui percorsi didattici </a:t>
            </a:r>
            <a:r>
              <a:rPr lang="it-IT" i="1" dirty="0"/>
              <a:t>in itinere</a:t>
            </a:r>
            <a:r>
              <a:rPr lang="it-IT" dirty="0"/>
              <a:t>, consente di raccogliere elementi per </a:t>
            </a:r>
            <a:r>
              <a:rPr lang="it-IT" dirty="0" smtClean="0"/>
              <a:t>formulare il </a:t>
            </a:r>
            <a:r>
              <a:rPr lang="it-IT" b="1" dirty="0"/>
              <a:t>giudizio</a:t>
            </a:r>
            <a:r>
              <a:rPr lang="it-IT" dirty="0"/>
              <a:t> </a:t>
            </a:r>
            <a:r>
              <a:rPr lang="it-IT" b="1" dirty="0"/>
              <a:t>valutativo</a:t>
            </a:r>
            <a:r>
              <a:rPr lang="it-IT" dirty="0"/>
              <a:t> e, dunque, per </a:t>
            </a:r>
            <a:r>
              <a:rPr lang="it-IT" b="1" dirty="0"/>
              <a:t>certificare</a:t>
            </a:r>
            <a:r>
              <a:rPr lang="it-IT" dirty="0"/>
              <a:t> le </a:t>
            </a:r>
            <a:r>
              <a:rPr lang="it-IT" b="1" dirty="0"/>
              <a:t>competenze</a:t>
            </a:r>
            <a:r>
              <a:rPr lang="it-IT" dirty="0"/>
              <a:t> maturate dagli alunni</a:t>
            </a:r>
            <a:r>
              <a:rPr lang="it-IT" dirty="0" smtClean="0"/>
              <a:t>.</a:t>
            </a:r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L’</a:t>
            </a:r>
            <a:r>
              <a:rPr lang="it-IT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attività </a:t>
            </a:r>
            <a:r>
              <a:rPr lang="it-IT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valutativa </a:t>
            </a:r>
            <a:r>
              <a:rPr lang="it-IT" dirty="0"/>
              <a:t>consiste nell’</a:t>
            </a:r>
            <a:r>
              <a:rPr lang="it-IT" b="1" dirty="0"/>
              <a:t>interpretare i processi </a:t>
            </a:r>
            <a:r>
              <a:rPr lang="it-IT" dirty="0"/>
              <a:t>relativi alle manifestazioni variabili di una </a:t>
            </a:r>
            <a:r>
              <a:rPr lang="it-IT" b="1" dirty="0"/>
              <a:t>competenza</a:t>
            </a:r>
            <a:r>
              <a:rPr lang="it-IT" dirty="0"/>
              <a:t> (ad esempio, il parlato e lo scritto, la produzione e la comprensione di testi, le variabili spazio-temporali di un codice linguistico, </a:t>
            </a:r>
            <a:r>
              <a:rPr lang="it-IT" i="1" dirty="0"/>
              <a:t>ecc</a:t>
            </a:r>
            <a:r>
              <a:rPr lang="it-IT" dirty="0" smtClean="0"/>
              <a:t>.).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11234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467544" y="548680"/>
            <a:ext cx="7920880" cy="5385653"/>
            <a:chOff x="683568" y="548680"/>
            <a:chExt cx="7920880" cy="5385653"/>
          </a:xfrm>
        </p:grpSpPr>
        <p:sp>
          <p:nvSpPr>
            <p:cNvPr id="4" name="Rettangolo 3"/>
            <p:cNvSpPr/>
            <p:nvPr/>
          </p:nvSpPr>
          <p:spPr>
            <a:xfrm>
              <a:off x="683568" y="1340768"/>
              <a:ext cx="7920880" cy="4593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spcBef>
                  <a:spcPts val="700"/>
                </a:spcBef>
                <a:buFont typeface="Arial" pitchFamily="34" charset="0"/>
                <a:buChar char="•"/>
              </a:pPr>
              <a:r>
                <a:rPr lang="it-IT" sz="1600" i="1" dirty="0" smtClean="0">
                  <a:latin typeface="Bookman Old Style" pitchFamily="18" charset="0"/>
                </a:rPr>
                <a:t>perché hanno </a:t>
              </a:r>
              <a:r>
                <a:rPr lang="it-IT" sz="1600" i="1" dirty="0">
                  <a:latin typeface="Bookman Old Style" pitchFamily="18" charset="0"/>
                </a:rPr>
                <a:t>scarsa </a:t>
              </a:r>
              <a:r>
                <a:rPr lang="it-IT" sz="1600" b="1" i="1" dirty="0">
                  <a:latin typeface="Bookman Old Style" pitchFamily="18" charset="0"/>
                </a:rPr>
                <a:t>consapevolezza del valore </a:t>
              </a:r>
              <a:r>
                <a:rPr lang="it-IT" sz="1600" b="1" i="1" dirty="0" smtClean="0">
                  <a:latin typeface="Bookman Old Style" pitchFamily="18" charset="0"/>
                </a:rPr>
                <a:t>e </a:t>
              </a:r>
              <a:r>
                <a:rPr lang="it-IT" sz="1600" b="1" i="1" dirty="0">
                  <a:latin typeface="Bookman Old Style" pitchFamily="18" charset="0"/>
                </a:rPr>
                <a:t>del </a:t>
              </a:r>
              <a:r>
                <a:rPr lang="it-IT" sz="1600" b="1" i="1" dirty="0" smtClean="0">
                  <a:latin typeface="Bookman Old Style" pitchFamily="18" charset="0"/>
                </a:rPr>
                <a:t>senso </a:t>
              </a:r>
              <a:r>
                <a:rPr lang="it-IT" sz="1600" i="1" dirty="0">
                  <a:latin typeface="Bookman Old Style" pitchFamily="18" charset="0"/>
                </a:rPr>
                <a:t>del </a:t>
              </a:r>
              <a:r>
                <a:rPr lang="it-IT" sz="1600" i="1" dirty="0" smtClean="0">
                  <a:latin typeface="Bookman Old Style" pitchFamily="18" charset="0"/>
                </a:rPr>
                <a:t>documentare la pratica didattica;</a:t>
              </a:r>
            </a:p>
            <a:p>
              <a:pPr algn="just">
                <a:spcBef>
                  <a:spcPts val="700"/>
                </a:spcBef>
              </a:pPr>
              <a:endParaRPr lang="it-IT" sz="1600" i="1" dirty="0">
                <a:latin typeface="Bookman Old Style" pitchFamily="18" charset="0"/>
              </a:endParaRPr>
            </a:p>
            <a:p>
              <a:pPr marL="285750" indent="-285750" algn="just">
                <a:spcBef>
                  <a:spcPts val="700"/>
                </a:spcBef>
                <a:buFont typeface="Arial" pitchFamily="34" charset="0"/>
                <a:buChar char="•"/>
              </a:pPr>
              <a:r>
                <a:rPr lang="it-IT" sz="1600" i="1" dirty="0" smtClean="0">
                  <a:latin typeface="Bookman Old Style" pitchFamily="18" charset="0"/>
                </a:rPr>
                <a:t>perché non esercitano la </a:t>
              </a:r>
              <a:r>
                <a:rPr lang="it-IT" sz="1600" b="1" i="1" dirty="0">
                  <a:latin typeface="Bookman Old Style" pitchFamily="18" charset="0"/>
                </a:rPr>
                <a:t>riflessione </a:t>
              </a:r>
              <a:r>
                <a:rPr lang="it-IT" sz="1600" b="1" i="1" dirty="0" smtClean="0">
                  <a:latin typeface="Bookman Old Style" pitchFamily="18" charset="0"/>
                </a:rPr>
                <a:t>metacognitiva </a:t>
              </a:r>
              <a:r>
                <a:rPr lang="it-IT" sz="1600" i="1" dirty="0" smtClean="0">
                  <a:latin typeface="Bookman Old Style" pitchFamily="18" charset="0"/>
                </a:rPr>
                <a:t>sulle prassi ordinarie del </a:t>
              </a:r>
              <a:r>
                <a:rPr lang="it-IT" sz="1600" i="1" dirty="0">
                  <a:latin typeface="Bookman Old Style" pitchFamily="18" charset="0"/>
                </a:rPr>
                <a:t>proprio </a:t>
              </a:r>
              <a:r>
                <a:rPr lang="it-IT" sz="1600" i="1" dirty="0" smtClean="0">
                  <a:latin typeface="Bookman Old Style" pitchFamily="18" charset="0"/>
                </a:rPr>
                <a:t>lavoro;</a:t>
              </a:r>
            </a:p>
            <a:p>
              <a:pPr algn="just">
                <a:spcBef>
                  <a:spcPts val="700"/>
                </a:spcBef>
              </a:pPr>
              <a:endParaRPr lang="it-IT" sz="1600" i="1" dirty="0" smtClean="0">
                <a:latin typeface="Bookman Old Style" pitchFamily="18" charset="0"/>
              </a:endParaRPr>
            </a:p>
            <a:p>
              <a:pPr marL="285750" indent="-285750" algn="just">
                <a:spcBef>
                  <a:spcPts val="700"/>
                </a:spcBef>
                <a:buFont typeface="Arial" pitchFamily="34" charset="0"/>
                <a:buChar char="•"/>
              </a:pPr>
              <a:r>
                <a:rPr lang="it-IT" sz="1600" i="1" dirty="0" smtClean="0">
                  <a:latin typeface="Bookman Old Style" pitchFamily="18" charset="0"/>
                </a:rPr>
                <a:t>perché non hanno dimestichezza con la </a:t>
              </a:r>
              <a:r>
                <a:rPr lang="it-IT" sz="1600" b="1" i="1" dirty="0" smtClean="0">
                  <a:latin typeface="Bookman Old Style" pitchFamily="18" charset="0"/>
                </a:rPr>
                <a:t>rendicontazione </a:t>
              </a:r>
              <a:r>
                <a:rPr lang="it-IT" sz="1600" i="1" dirty="0">
                  <a:latin typeface="Bookman Old Style" pitchFamily="18" charset="0"/>
                </a:rPr>
                <a:t>e </a:t>
              </a:r>
              <a:r>
                <a:rPr lang="it-IT" sz="1600" i="1" dirty="0" smtClean="0">
                  <a:latin typeface="Bookman Old Style" pitchFamily="18" charset="0"/>
                </a:rPr>
                <a:t>sono diffidenti </a:t>
              </a:r>
              <a:r>
                <a:rPr lang="it-IT" sz="1600" i="1" dirty="0">
                  <a:latin typeface="Bookman Old Style" pitchFamily="18" charset="0"/>
                </a:rPr>
                <a:t>verso la </a:t>
              </a:r>
              <a:r>
                <a:rPr lang="it-IT" sz="1600" b="1" i="1" dirty="0" smtClean="0">
                  <a:latin typeface="Bookman Old Style" pitchFamily="18" charset="0"/>
                </a:rPr>
                <a:t>valutazione</a:t>
              </a:r>
              <a:r>
                <a:rPr lang="it-IT" sz="1600" i="1" dirty="0" smtClean="0">
                  <a:latin typeface="Bookman Old Style" pitchFamily="18" charset="0"/>
                </a:rPr>
                <a:t>;</a:t>
              </a:r>
            </a:p>
            <a:p>
              <a:pPr algn="just">
                <a:spcBef>
                  <a:spcPts val="700"/>
                </a:spcBef>
              </a:pPr>
              <a:endParaRPr lang="it-IT" sz="1600" i="1" dirty="0">
                <a:latin typeface="Bookman Old Style" pitchFamily="18" charset="0"/>
              </a:endParaRPr>
            </a:p>
            <a:p>
              <a:pPr marL="285750" indent="-285750" algn="just">
                <a:spcBef>
                  <a:spcPts val="700"/>
                </a:spcBef>
                <a:buFont typeface="Arial" pitchFamily="34" charset="0"/>
                <a:buChar char="•"/>
              </a:pPr>
              <a:r>
                <a:rPr lang="it-IT" sz="1600" i="1" dirty="0" smtClean="0">
                  <a:latin typeface="Bookman Old Style" pitchFamily="18" charset="0"/>
                </a:rPr>
                <a:t>perché mostrano </a:t>
              </a:r>
              <a:r>
                <a:rPr lang="it-IT" sz="1600" i="1" dirty="0">
                  <a:latin typeface="Bookman Old Style" pitchFamily="18" charset="0"/>
                </a:rPr>
                <a:t>resistenza </a:t>
              </a:r>
              <a:r>
                <a:rPr lang="it-IT" sz="1600" i="1" dirty="0" smtClean="0">
                  <a:latin typeface="Bookman Old Style" pitchFamily="18" charset="0"/>
                </a:rPr>
                <a:t>all’</a:t>
              </a:r>
              <a:r>
                <a:rPr lang="it-IT" sz="1600" b="1" i="1" dirty="0" smtClean="0">
                  <a:latin typeface="Bookman Old Style" pitchFamily="18" charset="0"/>
                </a:rPr>
                <a:t>esplicitazione </a:t>
              </a:r>
              <a:r>
                <a:rPr lang="it-IT" sz="1600" b="1" i="1" dirty="0">
                  <a:latin typeface="Bookman Old Style" pitchFamily="18" charset="0"/>
                </a:rPr>
                <a:t>del </a:t>
              </a:r>
              <a:r>
                <a:rPr lang="it-IT" sz="1600" b="1" i="1" dirty="0" smtClean="0">
                  <a:latin typeface="Bookman Old Style" pitchFamily="18" charset="0"/>
                </a:rPr>
                <a:t>proprio agire «</a:t>
              </a:r>
              <a:r>
                <a:rPr lang="it-IT" sz="1600" i="1" dirty="0" smtClean="0">
                  <a:latin typeface="Bookman Old Style" pitchFamily="18" charset="0"/>
                </a:rPr>
                <a:t>solo </a:t>
              </a:r>
              <a:r>
                <a:rPr lang="it-IT" sz="1600" i="1" dirty="0">
                  <a:latin typeface="Bookman Old Style" pitchFamily="18" charset="0"/>
                </a:rPr>
                <a:t>nelle </a:t>
              </a:r>
              <a:r>
                <a:rPr lang="it-IT" sz="1600" i="1" dirty="0" smtClean="0">
                  <a:latin typeface="Bookman Old Style" pitchFamily="18" charset="0"/>
                </a:rPr>
                <a:t>carte»;</a:t>
              </a:r>
            </a:p>
            <a:p>
              <a:pPr algn="just">
                <a:spcBef>
                  <a:spcPts val="700"/>
                </a:spcBef>
              </a:pPr>
              <a:endParaRPr lang="it-IT" sz="1600" i="1" dirty="0" smtClean="0">
                <a:latin typeface="Bookman Old Style" pitchFamily="18" charset="0"/>
              </a:endParaRPr>
            </a:p>
            <a:p>
              <a:pPr marL="285750" indent="-285750" algn="just">
                <a:spcBef>
                  <a:spcPts val="700"/>
                </a:spcBef>
                <a:buFont typeface="Arial" pitchFamily="34" charset="0"/>
                <a:buChar char="•"/>
              </a:pPr>
              <a:r>
                <a:rPr lang="it-IT" sz="1600" i="1" dirty="0" smtClean="0">
                  <a:latin typeface="Bookman Old Style" pitchFamily="18" charset="0"/>
                </a:rPr>
                <a:t>perché hanno poca </a:t>
              </a:r>
              <a:r>
                <a:rPr lang="it-IT" sz="1600" i="1" dirty="0">
                  <a:latin typeface="Bookman Old Style" pitchFamily="18" charset="0"/>
                </a:rPr>
                <a:t>familiarità </a:t>
              </a:r>
              <a:r>
                <a:rPr lang="it-IT" sz="1600" i="1" dirty="0" smtClean="0">
                  <a:latin typeface="Bookman Old Style" pitchFamily="18" charset="0"/>
                </a:rPr>
                <a:t>con i </a:t>
              </a:r>
              <a:r>
                <a:rPr lang="it-IT" sz="1600" b="1" i="1" dirty="0">
                  <a:latin typeface="Bookman Old Style" pitchFamily="18" charset="0"/>
                </a:rPr>
                <a:t>protocolli </a:t>
              </a:r>
              <a:r>
                <a:rPr lang="it-IT" sz="1600" b="1" i="1" dirty="0" smtClean="0">
                  <a:latin typeface="Bookman Old Style" pitchFamily="18" charset="0"/>
                </a:rPr>
                <a:t>della progettazione </a:t>
              </a:r>
              <a:r>
                <a:rPr lang="it-IT" sz="1600" b="1" i="1" dirty="0">
                  <a:latin typeface="Bookman Old Style" pitchFamily="18" charset="0"/>
                </a:rPr>
                <a:t>e della </a:t>
              </a:r>
              <a:r>
                <a:rPr lang="it-IT" sz="1600" b="1" i="1" dirty="0" smtClean="0">
                  <a:latin typeface="Bookman Old Style" pitchFamily="18" charset="0"/>
                </a:rPr>
                <a:t>valutazione</a:t>
              </a:r>
              <a:r>
                <a:rPr lang="it-IT" sz="1600" i="1" dirty="0" smtClean="0">
                  <a:latin typeface="Bookman Old Style" pitchFamily="18" charset="0"/>
                </a:rPr>
                <a:t>.</a:t>
              </a:r>
            </a:p>
            <a:p>
              <a:pPr marL="285750" indent="-285750" algn="just">
                <a:spcBef>
                  <a:spcPts val="700"/>
                </a:spcBef>
                <a:buFontTx/>
                <a:buChar char="-"/>
              </a:pPr>
              <a:endParaRPr lang="it-IT" sz="1600" b="1" i="1" dirty="0">
                <a:latin typeface="Bookman Old Style" pitchFamily="18" charset="0"/>
              </a:endParaRPr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683568" y="548680"/>
              <a:ext cx="7920880" cy="64633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>
                  <a:solidFill>
                    <a:schemeClr val="bg1"/>
                  </a:solidFill>
                </a:rPr>
                <a:t>PERCHE’ I DOCENTI </a:t>
              </a:r>
              <a:r>
                <a:rPr lang="it-IT" b="1" u="sng" dirty="0" smtClean="0">
                  <a:solidFill>
                    <a:srgbClr val="FFFF00"/>
                  </a:solidFill>
                </a:rPr>
                <a:t>DOCUMENTANO</a:t>
              </a:r>
              <a:r>
                <a:rPr lang="it-IT" dirty="0" smtClean="0">
                  <a:solidFill>
                    <a:schemeClr val="bg1"/>
                  </a:solidFill>
                </a:rPr>
                <a:t> POCO (e male) </a:t>
              </a:r>
            </a:p>
            <a:p>
              <a:pPr algn="ctr"/>
              <a:r>
                <a:rPr lang="it-IT" dirty="0" smtClean="0">
                  <a:solidFill>
                    <a:schemeClr val="bg1"/>
                  </a:solidFill>
                </a:rPr>
                <a:t>IL  LAVORO DIDATTICO-EDUCATIVO?</a:t>
              </a:r>
              <a:endParaRPr lang="it-IT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5191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467544" y="548680"/>
            <a:ext cx="8064896" cy="6271091"/>
            <a:chOff x="467544" y="548680"/>
            <a:chExt cx="8064896" cy="6271091"/>
          </a:xfrm>
        </p:grpSpPr>
        <p:sp>
          <p:nvSpPr>
            <p:cNvPr id="4" name="CasellaDiTesto 3"/>
            <p:cNvSpPr txBox="1"/>
            <p:nvPr/>
          </p:nvSpPr>
          <p:spPr>
            <a:xfrm>
              <a:off x="467544" y="548680"/>
              <a:ext cx="8064896" cy="64633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>
                  <a:solidFill>
                    <a:schemeClr val="bg1"/>
                  </a:solidFill>
                </a:rPr>
                <a:t>PERCHE’ I DOCENTI </a:t>
              </a:r>
              <a:r>
                <a:rPr lang="it-IT" b="1" u="sng" dirty="0" smtClean="0">
                  <a:solidFill>
                    <a:srgbClr val="FFFF00"/>
                  </a:solidFill>
                </a:rPr>
                <a:t>VALUTANO</a:t>
              </a:r>
              <a:r>
                <a:rPr lang="it-IT" dirty="0" smtClean="0">
                  <a:solidFill>
                    <a:schemeClr val="bg1"/>
                  </a:solidFill>
                </a:rPr>
                <a:t> POCO (e male)  </a:t>
              </a:r>
            </a:p>
            <a:p>
              <a:pPr algn="ctr"/>
              <a:r>
                <a:rPr lang="it-IT" dirty="0" smtClean="0">
                  <a:solidFill>
                    <a:schemeClr val="bg1"/>
                  </a:solidFill>
                </a:rPr>
                <a:t>I PROCESSI E GLI ESITI DEL LAVORO DIDATTICO-EDUCATIVO?</a:t>
              </a:r>
              <a:endParaRPr lang="it-IT" dirty="0">
                <a:solidFill>
                  <a:schemeClr val="bg1"/>
                </a:solidFill>
              </a:endParaRPr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467544" y="1556792"/>
              <a:ext cx="8064896" cy="526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itchFamily="34" charset="0"/>
                <a:buChar char="•"/>
              </a:pPr>
              <a:r>
                <a:rPr lang="it-IT" sz="1600" i="1" dirty="0" smtClean="0">
                  <a:latin typeface="Bookman Old Style" pitchFamily="18" charset="0"/>
                </a:rPr>
                <a:t>perché intendono la valutazione come un’azione </a:t>
              </a:r>
              <a:r>
                <a:rPr lang="it-IT" sz="1600" b="1" i="1" dirty="0" smtClean="0">
                  <a:latin typeface="Bookman Old Style" pitchFamily="18" charset="0"/>
                </a:rPr>
                <a:t>episodica</a:t>
              </a:r>
              <a:r>
                <a:rPr lang="it-IT" sz="1600" i="1" dirty="0" smtClean="0">
                  <a:latin typeface="Bookman Old Style" pitchFamily="18" charset="0"/>
                </a:rPr>
                <a:t> ed </a:t>
              </a:r>
              <a:r>
                <a:rPr lang="it-IT" sz="1600" b="1" i="1" dirty="0" smtClean="0">
                  <a:latin typeface="Bookman Old Style" pitchFamily="18" charset="0"/>
                </a:rPr>
                <a:t>occasionale</a:t>
              </a:r>
              <a:r>
                <a:rPr lang="it-IT" sz="1600" i="1" dirty="0" smtClean="0">
                  <a:latin typeface="Bookman Old Style" pitchFamily="18" charset="0"/>
                </a:rPr>
                <a:t>;</a:t>
              </a:r>
            </a:p>
            <a:p>
              <a:pPr algn="just"/>
              <a:endParaRPr lang="it-IT" sz="1600" i="1" dirty="0" smtClean="0">
                <a:latin typeface="Bookman Old Style" pitchFamily="18" charset="0"/>
              </a:endParaRPr>
            </a:p>
            <a:p>
              <a:pPr algn="just"/>
              <a:endParaRPr lang="it-IT" sz="1600" i="1" dirty="0" smtClean="0">
                <a:latin typeface="Bookman Old Style" pitchFamily="18" charset="0"/>
              </a:endParaRPr>
            </a:p>
            <a:p>
              <a:pPr marL="285750" indent="-285750" algn="just">
                <a:buFont typeface="Arial" pitchFamily="34" charset="0"/>
                <a:buChar char="•"/>
              </a:pPr>
              <a:r>
                <a:rPr lang="it-IT" sz="1600" i="1" dirty="0" smtClean="0">
                  <a:latin typeface="Bookman Old Style" pitchFamily="18" charset="0"/>
                </a:rPr>
                <a:t>perché esercitano la valutazione come atto </a:t>
              </a:r>
              <a:r>
                <a:rPr lang="it-IT" sz="1600" b="1" i="1" dirty="0" smtClean="0">
                  <a:latin typeface="Bookman Old Style" pitchFamily="18" charset="0"/>
                </a:rPr>
                <a:t>discriminante</a:t>
              </a:r>
              <a:r>
                <a:rPr lang="it-IT" sz="1600" i="1" dirty="0" smtClean="0">
                  <a:latin typeface="Bookman Old Style" pitchFamily="18" charset="0"/>
                </a:rPr>
                <a:t>, </a:t>
              </a:r>
              <a:r>
                <a:rPr lang="it-IT" sz="1600" b="1" i="1" dirty="0" smtClean="0">
                  <a:latin typeface="Bookman Old Style" pitchFamily="18" charset="0"/>
                </a:rPr>
                <a:t>esclusivo</a:t>
              </a:r>
              <a:r>
                <a:rPr lang="it-IT" sz="1600" i="1" dirty="0" smtClean="0">
                  <a:latin typeface="Bookman Old Style" pitchFamily="18" charset="0"/>
                </a:rPr>
                <a:t>, </a:t>
              </a:r>
              <a:r>
                <a:rPr lang="it-IT" sz="1600" b="1" i="1" dirty="0" smtClean="0">
                  <a:latin typeface="Bookman Old Style" pitchFamily="18" charset="0"/>
                </a:rPr>
                <a:t>definitivo</a:t>
              </a:r>
              <a:r>
                <a:rPr lang="it-IT" sz="1600" i="1" dirty="0" smtClean="0">
                  <a:latin typeface="Bookman Old Style" pitchFamily="18" charset="0"/>
                </a:rPr>
                <a:t>;</a:t>
              </a:r>
            </a:p>
            <a:p>
              <a:pPr algn="just"/>
              <a:endParaRPr lang="it-IT" sz="1600" i="1" dirty="0" smtClean="0">
                <a:latin typeface="Bookman Old Style" pitchFamily="18" charset="0"/>
              </a:endParaRPr>
            </a:p>
            <a:p>
              <a:pPr algn="just"/>
              <a:endParaRPr lang="it-IT" sz="1600" i="1" dirty="0" smtClean="0">
                <a:latin typeface="Bookman Old Style" pitchFamily="18" charset="0"/>
              </a:endParaRPr>
            </a:p>
            <a:p>
              <a:pPr marL="285750" indent="-285750" algn="just">
                <a:buFont typeface="Arial" pitchFamily="34" charset="0"/>
                <a:buChar char="•"/>
              </a:pPr>
              <a:r>
                <a:rPr lang="it-IT" sz="1600" i="1" dirty="0" smtClean="0">
                  <a:latin typeface="Bookman Old Style" pitchFamily="18" charset="0"/>
                </a:rPr>
                <a:t>perché associano l’esercizio della valutazione al </a:t>
              </a:r>
              <a:r>
                <a:rPr lang="it-IT" sz="1600" b="1" i="1" dirty="0" smtClean="0">
                  <a:latin typeface="Bookman Old Style" pitchFamily="18" charset="0"/>
                </a:rPr>
                <a:t>ruolo</a:t>
              </a:r>
              <a:r>
                <a:rPr lang="it-IT" sz="1600" i="1" dirty="0" smtClean="0">
                  <a:latin typeface="Bookman Old Style" pitchFamily="18" charset="0"/>
                </a:rPr>
                <a:t> </a:t>
              </a:r>
              <a:r>
                <a:rPr lang="it-IT" sz="1600" b="1" i="1" dirty="0" smtClean="0">
                  <a:latin typeface="Bookman Old Style" pitchFamily="18" charset="0"/>
                </a:rPr>
                <a:t>soggettivo</a:t>
              </a:r>
              <a:r>
                <a:rPr lang="it-IT" sz="1600" i="1" dirty="0" smtClean="0">
                  <a:latin typeface="Bookman Old Style" pitchFamily="18" charset="0"/>
                </a:rPr>
                <a:t> del </a:t>
              </a:r>
              <a:r>
                <a:rPr lang="it-IT" sz="1600" b="1" i="1" dirty="0" smtClean="0">
                  <a:latin typeface="Bookman Old Style" pitchFamily="18" charset="0"/>
                </a:rPr>
                <a:t>docente</a:t>
              </a:r>
              <a:r>
                <a:rPr lang="it-IT" sz="1600" i="1" dirty="0" smtClean="0">
                  <a:latin typeface="Bookman Old Style" pitchFamily="18" charset="0"/>
                </a:rPr>
                <a:t> come </a:t>
              </a:r>
              <a:r>
                <a:rPr lang="it-IT" sz="1600" b="1" i="1" dirty="0" smtClean="0">
                  <a:latin typeface="Bookman Old Style" pitchFamily="18" charset="0"/>
                </a:rPr>
                <a:t>giudice</a:t>
              </a:r>
              <a:r>
                <a:rPr lang="it-IT" sz="1600" i="1" dirty="0" smtClean="0">
                  <a:latin typeface="Bookman Old Style" pitchFamily="18" charset="0"/>
                </a:rPr>
                <a:t> </a:t>
              </a:r>
              <a:r>
                <a:rPr lang="it-IT" sz="1600" b="1" i="1" dirty="0" smtClean="0">
                  <a:latin typeface="Bookman Old Style" pitchFamily="18" charset="0"/>
                </a:rPr>
                <a:t>speciale</a:t>
              </a:r>
              <a:r>
                <a:rPr lang="it-IT" sz="1600" i="1" dirty="0" smtClean="0">
                  <a:latin typeface="Bookman Old Style" pitchFamily="18" charset="0"/>
                </a:rPr>
                <a:t> che opera da un punto di vista privilegiato;</a:t>
              </a:r>
            </a:p>
            <a:p>
              <a:pPr marL="285750" indent="-285750" algn="just">
                <a:buFont typeface="Arial" pitchFamily="34" charset="0"/>
                <a:buChar char="•"/>
              </a:pPr>
              <a:endParaRPr lang="it-IT" sz="1600" i="1" dirty="0" smtClean="0">
                <a:latin typeface="Bookman Old Style" pitchFamily="18" charset="0"/>
              </a:endParaRPr>
            </a:p>
            <a:p>
              <a:pPr marL="285750" indent="-285750" algn="just">
                <a:buFont typeface="Arial" pitchFamily="34" charset="0"/>
                <a:buChar char="•"/>
              </a:pPr>
              <a:endParaRPr lang="it-IT" sz="1600" i="1" dirty="0">
                <a:latin typeface="Bookman Old Style" pitchFamily="18" charset="0"/>
              </a:endParaRPr>
            </a:p>
            <a:p>
              <a:pPr marL="285750" indent="-285750" algn="just">
                <a:buFont typeface="Arial" pitchFamily="34" charset="0"/>
                <a:buChar char="•"/>
              </a:pPr>
              <a:r>
                <a:rPr lang="it-IT" sz="1600" i="1" dirty="0" smtClean="0">
                  <a:latin typeface="Bookman Old Style" pitchFamily="18" charset="0"/>
                </a:rPr>
                <a:t>perché ritengono che valutare significhi soltanto </a:t>
              </a:r>
              <a:r>
                <a:rPr lang="it-IT" sz="1600" b="1" i="1" dirty="0" smtClean="0">
                  <a:latin typeface="Bookman Old Style" pitchFamily="18" charset="0"/>
                </a:rPr>
                <a:t>«dare un voto»</a:t>
              </a:r>
              <a:r>
                <a:rPr lang="it-IT" sz="1600" i="1" dirty="0" smtClean="0">
                  <a:latin typeface="Bookman Old Style" pitchFamily="18" charset="0"/>
                </a:rPr>
                <a:t>;</a:t>
              </a:r>
            </a:p>
            <a:p>
              <a:pPr marL="285750" indent="-285750" algn="just">
                <a:buFont typeface="Arial" pitchFamily="34" charset="0"/>
                <a:buChar char="•"/>
              </a:pPr>
              <a:endParaRPr lang="it-IT" sz="1600" i="1" dirty="0" smtClean="0">
                <a:latin typeface="Bookman Old Style" pitchFamily="18" charset="0"/>
              </a:endParaRPr>
            </a:p>
            <a:p>
              <a:pPr marL="285750" indent="-285750" algn="just">
                <a:buFont typeface="Arial" pitchFamily="34" charset="0"/>
                <a:buChar char="•"/>
              </a:pPr>
              <a:endParaRPr lang="it-IT" sz="1600" i="1" dirty="0">
                <a:latin typeface="Bookman Old Style" pitchFamily="18" charset="0"/>
              </a:endParaRPr>
            </a:p>
            <a:p>
              <a:pPr marL="285750" indent="-285750" algn="just">
                <a:buFont typeface="Arial" pitchFamily="34" charset="0"/>
                <a:buChar char="•"/>
              </a:pPr>
              <a:r>
                <a:rPr lang="it-IT" sz="1600" i="1" dirty="0" smtClean="0">
                  <a:latin typeface="Bookman Old Style" pitchFamily="18" charset="0"/>
                </a:rPr>
                <a:t>perché non applicano </a:t>
              </a:r>
              <a:r>
                <a:rPr lang="it-IT" sz="1600" b="1" i="1" dirty="0" smtClean="0">
                  <a:latin typeface="Bookman Old Style" pitchFamily="18" charset="0"/>
                </a:rPr>
                <a:t>criteri e forme valutative razionali e coerenti </a:t>
              </a:r>
              <a:r>
                <a:rPr lang="it-IT" sz="1600" i="1" dirty="0" smtClean="0">
                  <a:latin typeface="Bookman Old Style" pitchFamily="18" charset="0"/>
                </a:rPr>
                <a:t>con l’impianto logico-regolativo del sistema valutativo prescelto;</a:t>
              </a:r>
            </a:p>
            <a:p>
              <a:pPr marL="285750" indent="-285750" algn="just">
                <a:buFont typeface="Arial" pitchFamily="34" charset="0"/>
                <a:buChar char="•"/>
              </a:pPr>
              <a:endParaRPr lang="it-IT" sz="1600" dirty="0" smtClean="0">
                <a:latin typeface="Bookman Old Style" pitchFamily="18" charset="0"/>
              </a:endParaRPr>
            </a:p>
            <a:p>
              <a:pPr marL="285750" indent="-285750" algn="just">
                <a:buFont typeface="Arial" pitchFamily="34" charset="0"/>
                <a:buChar char="•"/>
              </a:pPr>
              <a:endParaRPr lang="it-IT" sz="1600" dirty="0" smtClean="0">
                <a:latin typeface="Bookman Old Style" pitchFamily="18" charset="0"/>
              </a:endParaRPr>
            </a:p>
            <a:p>
              <a:pPr marL="285750" indent="-285750" algn="just">
                <a:buFont typeface="Arial" pitchFamily="34" charset="0"/>
                <a:buChar char="•"/>
              </a:pPr>
              <a:endParaRPr lang="it-IT" sz="1600" dirty="0" smtClean="0">
                <a:latin typeface="Bookman Old Style" pitchFamily="18" charset="0"/>
              </a:endParaRPr>
            </a:p>
            <a:p>
              <a:pPr algn="just"/>
              <a:endParaRPr lang="it-IT" sz="1600" dirty="0" smtClean="0">
                <a:latin typeface="Bookman Old Style" pitchFamily="18" charset="0"/>
              </a:endParaRPr>
            </a:p>
            <a:p>
              <a:pPr algn="just"/>
              <a:endParaRPr lang="it-IT" sz="1600" dirty="0">
                <a:latin typeface="Bookman Old Style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7518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251520" y="476672"/>
            <a:ext cx="7992888" cy="5416994"/>
            <a:chOff x="251520" y="476672"/>
            <a:chExt cx="7992888" cy="5416994"/>
          </a:xfrm>
        </p:grpSpPr>
        <p:sp>
          <p:nvSpPr>
            <p:cNvPr id="4" name="Rettangolo 3"/>
            <p:cNvSpPr/>
            <p:nvPr/>
          </p:nvSpPr>
          <p:spPr>
            <a:xfrm>
              <a:off x="395536" y="476672"/>
              <a:ext cx="7848872" cy="501675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endParaRPr lang="it-IT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it-IT" sz="24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"</a:t>
              </a:r>
              <a:r>
                <a:rPr lang="it-IT" sz="2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Ho sempre pensato che la scuola fosse fatta </a:t>
              </a:r>
              <a:endParaRPr lang="it-I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it-IT" sz="24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prima </a:t>
              </a:r>
              <a:r>
                <a:rPr lang="it-IT" sz="2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 tutto dagli insegnanti. </a:t>
              </a:r>
              <a:endParaRPr lang="it-I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it-IT" sz="24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 </a:t>
              </a:r>
              <a:r>
                <a:rPr lang="it-IT" sz="2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fondo, chi mi ha salvato dalla scuola </a:t>
              </a:r>
              <a:endParaRPr lang="it-I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it-IT" sz="24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 </a:t>
              </a:r>
              <a:r>
                <a:rPr lang="it-IT" sz="2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non tre o quattro insegnanti?"</a:t>
              </a:r>
              <a:r>
                <a:rPr lang="it-IT" sz="2400" dirty="0"/>
                <a:t/>
              </a:r>
              <a:br>
                <a:rPr lang="it-IT" sz="2400" dirty="0"/>
              </a:br>
              <a:endParaRPr lang="it-IT" sz="2400" dirty="0" smtClean="0"/>
            </a:p>
            <a:p>
              <a:pPr algn="ctr"/>
              <a:r>
                <a:rPr lang="it-IT" dirty="0" smtClean="0">
                  <a:solidFill>
                    <a:schemeClr val="bg1"/>
                  </a:solidFill>
                </a:rPr>
                <a:t>(</a:t>
              </a:r>
              <a:r>
                <a:rPr lang="it-IT" dirty="0">
                  <a:solidFill>
                    <a:schemeClr val="bg1"/>
                  </a:solidFill>
                </a:rPr>
                <a:t>Daniel Pennac, </a:t>
              </a:r>
              <a:r>
                <a:rPr lang="it-IT" i="1" dirty="0">
                  <a:solidFill>
                    <a:schemeClr val="bg1"/>
                  </a:solidFill>
                </a:rPr>
                <a:t>Diario di scuola</a:t>
              </a:r>
              <a:r>
                <a:rPr lang="it-IT" dirty="0">
                  <a:solidFill>
                    <a:schemeClr val="bg1"/>
                  </a:solidFill>
                </a:rPr>
                <a:t>, 2007)</a:t>
              </a:r>
            </a:p>
            <a:p>
              <a:endParaRPr lang="it-IT" dirty="0" smtClean="0">
                <a:solidFill>
                  <a:schemeClr val="bg1"/>
                </a:solidFill>
              </a:endParaRPr>
            </a:p>
            <a:p>
              <a:pPr algn="just"/>
              <a:endParaRPr lang="it-IT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  <a:p>
              <a:pPr algn="just"/>
              <a:endParaRPr lang="it-IT" dirty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  <a:p>
              <a:pPr algn="ctr"/>
              <a:r>
                <a:rPr lang="it-IT" b="1" i="1" dirty="0" smtClean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Chiediamoci…</a:t>
              </a:r>
            </a:p>
            <a:p>
              <a:pPr algn="ctr"/>
              <a:r>
                <a:rPr lang="it-IT" dirty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/>
              </a:r>
              <a:br>
                <a:rPr lang="it-IT" dirty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</a:br>
              <a:r>
                <a:rPr lang="it-IT" dirty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In che misura una buona documentazione e una buona valutazione didattica possono costituire una "ciambella di salvataggio" per gli alunni</a:t>
              </a:r>
              <a:r>
                <a:rPr lang="it-IT" dirty="0" smtClean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?</a:t>
              </a:r>
            </a:p>
            <a:p>
              <a:pPr algn="ctr"/>
              <a:endParaRPr lang="it-IT" dirty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  <a:p>
              <a:pPr algn="ctr"/>
              <a:endParaRPr lang="it-IT" dirty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</p:txBody>
        </p:sp>
        <p:sp>
          <p:nvSpPr>
            <p:cNvPr id="5" name="Ovale 4"/>
            <p:cNvSpPr/>
            <p:nvPr/>
          </p:nvSpPr>
          <p:spPr>
            <a:xfrm>
              <a:off x="251520" y="2708920"/>
              <a:ext cx="1368152" cy="1296144"/>
            </a:xfrm>
            <a:prstGeom prst="ellips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Ovale 5"/>
            <p:cNvSpPr/>
            <p:nvPr/>
          </p:nvSpPr>
          <p:spPr>
            <a:xfrm>
              <a:off x="2195736" y="5093194"/>
              <a:ext cx="836476" cy="800472"/>
            </a:xfrm>
            <a:prstGeom prst="ellips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xmlns="" val="298316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251520" y="260648"/>
            <a:ext cx="7992888" cy="5508612"/>
            <a:chOff x="251520" y="260648"/>
            <a:chExt cx="7992888" cy="5508612"/>
          </a:xfrm>
        </p:grpSpPr>
        <p:sp>
          <p:nvSpPr>
            <p:cNvPr id="4" name="Rettangolo 3"/>
            <p:cNvSpPr/>
            <p:nvPr/>
          </p:nvSpPr>
          <p:spPr>
            <a:xfrm>
              <a:off x="395536" y="260648"/>
              <a:ext cx="7848872" cy="529375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endParaRPr lang="it-IT" sz="2000" b="1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it-IT" sz="2400" b="1" dirty="0">
                  <a:solidFill>
                    <a:schemeClr val="bg1"/>
                  </a:solidFill>
                </a:rPr>
                <a:t>"I veri insegnanti non sono quelli </a:t>
              </a:r>
              <a:endParaRPr lang="it-IT" sz="2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it-IT" sz="2400" b="1" dirty="0" smtClean="0">
                  <a:solidFill>
                    <a:schemeClr val="bg1"/>
                  </a:solidFill>
                </a:rPr>
                <a:t>che </a:t>
              </a:r>
              <a:r>
                <a:rPr lang="it-IT" sz="2400" b="1" dirty="0">
                  <a:solidFill>
                    <a:schemeClr val="bg1"/>
                  </a:solidFill>
                </a:rPr>
                <a:t>ci hanno riempito la testa </a:t>
              </a:r>
              <a:endParaRPr lang="it-IT" sz="2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it-IT" sz="2400" b="1" dirty="0" smtClean="0">
                  <a:solidFill>
                    <a:schemeClr val="bg1"/>
                  </a:solidFill>
                </a:rPr>
                <a:t>con </a:t>
              </a:r>
              <a:r>
                <a:rPr lang="it-IT" sz="2400" b="1" dirty="0">
                  <a:solidFill>
                    <a:schemeClr val="bg1"/>
                  </a:solidFill>
                </a:rPr>
                <a:t>un sapere già costituito, dunque già morto, ma quelli che vi hanno fatto dei buchi </a:t>
              </a:r>
              <a:endParaRPr lang="it-IT" sz="2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it-IT" sz="2400" b="1" dirty="0" smtClean="0">
                  <a:solidFill>
                    <a:schemeClr val="bg1"/>
                  </a:solidFill>
                </a:rPr>
                <a:t>al </a:t>
              </a:r>
              <a:r>
                <a:rPr lang="it-IT" sz="2400" b="1" dirty="0">
                  <a:solidFill>
                    <a:schemeClr val="bg1"/>
                  </a:solidFill>
                </a:rPr>
                <a:t>fine di animare un nuovo desiderio di sapere. Sono quelli che hanno fatto nascere </a:t>
              </a:r>
              <a:endParaRPr lang="it-IT" sz="2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it-IT" sz="2400" b="1" dirty="0" smtClean="0">
                  <a:solidFill>
                    <a:schemeClr val="bg1"/>
                  </a:solidFill>
                </a:rPr>
                <a:t>domande </a:t>
              </a:r>
              <a:r>
                <a:rPr lang="it-IT" sz="2400" b="1" dirty="0">
                  <a:solidFill>
                    <a:schemeClr val="bg1"/>
                  </a:solidFill>
                </a:rPr>
                <a:t>senza offrire risposte precostituite."</a:t>
              </a:r>
              <a:r>
                <a:rPr lang="it-IT" sz="2400" dirty="0">
                  <a:solidFill>
                    <a:schemeClr val="bg1"/>
                  </a:solidFill>
                </a:rPr>
                <a:t/>
              </a:r>
              <a:br>
                <a:rPr lang="it-IT" sz="2400" dirty="0">
                  <a:solidFill>
                    <a:schemeClr val="bg1"/>
                  </a:solidFill>
                </a:rPr>
              </a:br>
              <a:endParaRPr lang="it-IT" sz="2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it-IT" dirty="0" smtClean="0">
                  <a:solidFill>
                    <a:schemeClr val="bg1"/>
                  </a:solidFill>
                </a:rPr>
                <a:t>(</a:t>
              </a:r>
              <a:r>
                <a:rPr lang="it-IT" dirty="0">
                  <a:solidFill>
                    <a:schemeClr val="bg1"/>
                  </a:solidFill>
                </a:rPr>
                <a:t>Massimo </a:t>
              </a:r>
              <a:r>
                <a:rPr lang="it-IT" dirty="0" err="1">
                  <a:solidFill>
                    <a:schemeClr val="bg1"/>
                  </a:solidFill>
                </a:rPr>
                <a:t>Recalcati</a:t>
              </a:r>
              <a:r>
                <a:rPr lang="it-IT" dirty="0">
                  <a:solidFill>
                    <a:schemeClr val="bg1"/>
                  </a:solidFill>
                </a:rPr>
                <a:t>, </a:t>
              </a:r>
              <a:r>
                <a:rPr lang="it-IT" i="1" dirty="0">
                  <a:solidFill>
                    <a:schemeClr val="bg1"/>
                  </a:solidFill>
                </a:rPr>
                <a:t>L’ora di lezione</a:t>
              </a:r>
              <a:r>
                <a:rPr lang="it-IT" dirty="0">
                  <a:solidFill>
                    <a:schemeClr val="bg1"/>
                  </a:solidFill>
                </a:rPr>
                <a:t>, 2014)</a:t>
              </a:r>
            </a:p>
            <a:p>
              <a:endParaRPr lang="it-IT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  <a:p>
              <a:pPr algn="ctr"/>
              <a:r>
                <a:rPr lang="it-IT" b="1" i="1" dirty="0" smtClean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Chiediamoci…</a:t>
              </a:r>
              <a:endParaRPr lang="it-IT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  <a:p>
              <a:pPr algn="ctr"/>
              <a:r>
                <a:rPr lang="it-IT" dirty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/>
              </a:r>
              <a:br>
                <a:rPr lang="it-IT" dirty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</a:br>
              <a:r>
                <a:rPr lang="it-IT" dirty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In che misura una buona documentazione e una buona valutazione didattica possono "bucare la testa" degli alunni </a:t>
              </a:r>
              <a:endParaRPr lang="it-IT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  <a:p>
              <a:pPr algn="ctr"/>
              <a:r>
                <a:rPr lang="it-IT" dirty="0" smtClean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per </a:t>
              </a:r>
              <a:r>
                <a:rPr lang="it-IT" dirty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ispirare desiderio di sapere</a:t>
              </a:r>
              <a:r>
                <a:rPr lang="it-IT" dirty="0" smtClean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?</a:t>
              </a:r>
              <a:endParaRPr lang="it-IT" dirty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</p:txBody>
        </p:sp>
        <p:sp>
          <p:nvSpPr>
            <p:cNvPr id="5" name="Ovale 4"/>
            <p:cNvSpPr/>
            <p:nvPr/>
          </p:nvSpPr>
          <p:spPr>
            <a:xfrm>
              <a:off x="251520" y="3501008"/>
              <a:ext cx="864096" cy="792088"/>
            </a:xfrm>
            <a:prstGeom prst="ellips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Ovale 5"/>
            <p:cNvSpPr/>
            <p:nvPr/>
          </p:nvSpPr>
          <p:spPr>
            <a:xfrm>
              <a:off x="1259632" y="5373216"/>
              <a:ext cx="432048" cy="396044"/>
            </a:xfrm>
            <a:prstGeom prst="ellips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xmlns="" val="164257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e 5"/>
          <p:cNvSpPr/>
          <p:nvPr/>
        </p:nvSpPr>
        <p:spPr>
          <a:xfrm>
            <a:off x="971600" y="1844824"/>
            <a:ext cx="6840760" cy="1368152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4355976" y="980728"/>
            <a:ext cx="3672408" cy="57606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971600" y="3861048"/>
            <a:ext cx="6840760" cy="1368152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467544" y="838448"/>
            <a:ext cx="784887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it-IT" sz="1600" b="1" dirty="0" smtClean="0">
                <a:solidFill>
                  <a:schemeClr val="bg2">
                    <a:lumMod val="25000"/>
                  </a:schemeClr>
                </a:solidFill>
              </a:rPr>
              <a:t>OCCORRE A QUESTO PUNTO FARE AUTO-CRITICA…</a:t>
            </a:r>
          </a:p>
          <a:p>
            <a:pPr algn="ctr"/>
            <a:r>
              <a:rPr lang="it-IT" sz="1600" b="1" dirty="0" smtClean="0">
                <a:solidFill>
                  <a:schemeClr val="bg2">
                    <a:lumMod val="25000"/>
                  </a:schemeClr>
                </a:solidFill>
              </a:rPr>
              <a:t>QUALE IDEA DI SCUOLA REALIZZIAMO OGNI GIORNO A SCUOLA</a:t>
            </a:r>
          </a:p>
          <a:p>
            <a:endParaRPr lang="it-IT" dirty="0" smtClean="0"/>
          </a:p>
          <a:p>
            <a:pPr algn="ctr"/>
            <a:endParaRPr lang="it-IT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scuola come una </a:t>
            </a:r>
            <a:r>
              <a:rPr lang="it-I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 per </a:t>
            </a:r>
            <a:r>
              <a:rPr lang="it-I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concerti</a:t>
            </a:r>
          </a:p>
          <a:p>
            <a:pPr algn="ctr"/>
            <a:r>
              <a:rPr lang="it-I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 insegnanti e alunni? </a:t>
            </a:r>
          </a:p>
          <a:p>
            <a:pPr algn="ctr"/>
            <a:endParaRPr lang="it-IT" sz="2400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400" i="1" dirty="0" smtClean="0">
                <a:solidFill>
                  <a:schemeClr val="tx2">
                    <a:lumMod val="75000"/>
                  </a:schemeClr>
                </a:solidFill>
              </a:rPr>
              <a:t>oppure</a:t>
            </a:r>
          </a:p>
          <a:p>
            <a:pPr algn="ctr"/>
            <a:r>
              <a:rPr lang="it-IT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it-I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scuola come </a:t>
            </a:r>
            <a:r>
              <a:rPr lang="it-I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campo di battaglia </a:t>
            </a:r>
            <a:endParaRPr lang="it-IT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 </a:t>
            </a:r>
            <a:r>
              <a:rPr lang="it-I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insegnanti e alunni?</a:t>
            </a:r>
          </a:p>
          <a:p>
            <a:endParaRPr lang="it-IT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14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95536" y="550996"/>
            <a:ext cx="7848872" cy="467820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it-IT" sz="3200" dirty="0" smtClean="0"/>
          </a:p>
          <a:p>
            <a:pPr algn="ctr"/>
            <a:r>
              <a:rPr lang="it-IT" sz="3200" dirty="0" smtClean="0"/>
              <a:t>Spunti </a:t>
            </a:r>
            <a:r>
              <a:rPr lang="it-IT" sz="3200" dirty="0"/>
              <a:t>interrogativi sulla metafora </a:t>
            </a:r>
            <a:endParaRPr lang="it-IT" sz="3200" dirty="0" smtClean="0"/>
          </a:p>
          <a:p>
            <a:pPr algn="ctr"/>
            <a:endParaRPr lang="it-IT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"scuola = concerto</a:t>
            </a: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pPr algn="ctr"/>
            <a:r>
              <a:rPr lang="it-IT" sz="2000" dirty="0" smtClean="0"/>
              <a:t>Se </a:t>
            </a:r>
            <a:r>
              <a:rPr lang="it-IT" sz="2000" dirty="0"/>
              <a:t>gli insegnanti e gli alunni suonano insieme: </a:t>
            </a:r>
            <a:endParaRPr lang="it-IT" sz="2000" dirty="0" smtClean="0"/>
          </a:p>
          <a:p>
            <a:pPr algn="ctr"/>
            <a:endParaRPr lang="it-IT" sz="2000" dirty="0"/>
          </a:p>
          <a:p>
            <a:pPr algn="ctr"/>
            <a:r>
              <a:rPr lang="it-IT" sz="2000" dirty="0" smtClean="0"/>
              <a:t>1) </a:t>
            </a:r>
            <a:r>
              <a:rPr lang="it-IT" sz="2000" b="1" dirty="0" smtClean="0"/>
              <a:t>chi </a:t>
            </a:r>
            <a:r>
              <a:rPr lang="it-IT" sz="2000" b="1" dirty="0"/>
              <a:t>sarà a orchestrarli</a:t>
            </a:r>
            <a:r>
              <a:rPr lang="it-IT" sz="2000" b="1" dirty="0" smtClean="0"/>
              <a:t>?</a:t>
            </a:r>
            <a:r>
              <a:rPr lang="it-IT" sz="2000" b="1" dirty="0"/>
              <a:t> </a:t>
            </a:r>
            <a:r>
              <a:rPr lang="it-IT" sz="2000" dirty="0" smtClean="0"/>
              <a:t>Forse il </a:t>
            </a:r>
            <a:r>
              <a:rPr lang="it-IT" sz="2000" dirty="0"/>
              <a:t>Dirigente scolastico? </a:t>
            </a:r>
            <a:br>
              <a:rPr lang="it-IT" sz="2000" dirty="0"/>
            </a:br>
            <a:r>
              <a:rPr lang="it-IT" sz="2000" dirty="0"/>
              <a:t>2) </a:t>
            </a:r>
            <a:r>
              <a:rPr lang="it-IT" sz="2000" b="1" dirty="0"/>
              <a:t>chi sarà ad ascoltarli? </a:t>
            </a:r>
            <a:r>
              <a:rPr lang="it-IT" sz="2000" dirty="0" smtClean="0"/>
              <a:t>Forse le </a:t>
            </a:r>
            <a:r>
              <a:rPr lang="it-IT" sz="2000" dirty="0"/>
              <a:t>famiglie?</a:t>
            </a:r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8926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Per cominciare…</a:t>
            </a:r>
            <a:endParaRPr lang="it-IT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39552" y="1988840"/>
            <a:ext cx="777686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“</a:t>
            </a:r>
            <a:r>
              <a:rPr lang="it-IT" sz="2400" dirty="0"/>
              <a:t>Il profilo professionale dei docenti è costituito da competenze disciplinari, psicopedagogiche, metodologico-didattiche, organizzativo - relazionali e di ricerca, </a:t>
            </a:r>
            <a:r>
              <a:rPr lang="it-IT" sz="2400" b="1" dirty="0"/>
              <a:t>documentazione</a:t>
            </a:r>
            <a:r>
              <a:rPr lang="it-IT" sz="2400" dirty="0"/>
              <a:t> e </a:t>
            </a:r>
            <a:r>
              <a:rPr lang="it-IT" sz="2400" b="1" dirty="0"/>
              <a:t>valutazione</a:t>
            </a:r>
            <a:r>
              <a:rPr lang="it-IT" sz="2400" dirty="0"/>
              <a:t> tra loro correlate ed interagenti, che si sviluppano col maturare dell’esperienza didattica, l’attività di studio e di sistematizzazione della pratica didattica</a:t>
            </a:r>
            <a:r>
              <a:rPr lang="it-IT" sz="2400" dirty="0" smtClean="0"/>
              <a:t>.</a:t>
            </a:r>
          </a:p>
          <a:p>
            <a:endParaRPr lang="it-IT" dirty="0"/>
          </a:p>
          <a:p>
            <a:pPr algn="ctr"/>
            <a:r>
              <a:rPr lang="it-IT" sz="1600" dirty="0" smtClean="0"/>
              <a:t>(</a:t>
            </a:r>
            <a:r>
              <a:rPr lang="it-IT" sz="1600" dirty="0"/>
              <a:t>Art. 27 del CCNL  Comparto Scuola 2006-2009)</a:t>
            </a:r>
          </a:p>
        </p:txBody>
      </p:sp>
      <p:sp>
        <p:nvSpPr>
          <p:cNvPr id="5" name="Ovale 4"/>
          <p:cNvSpPr/>
          <p:nvPr/>
        </p:nvSpPr>
        <p:spPr>
          <a:xfrm>
            <a:off x="2051720" y="2980690"/>
            <a:ext cx="2952328" cy="80835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5004048" y="2980690"/>
            <a:ext cx="2088232" cy="80835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9894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55576" y="548680"/>
            <a:ext cx="7416824" cy="483209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it-IT" sz="3200" dirty="0" smtClean="0"/>
          </a:p>
          <a:p>
            <a:pPr algn="ctr"/>
            <a:r>
              <a:rPr lang="it-IT" sz="3200" dirty="0" smtClean="0"/>
              <a:t>Spunti </a:t>
            </a:r>
            <a:r>
              <a:rPr lang="it-IT" sz="3200" dirty="0"/>
              <a:t>interrogativi sulla </a:t>
            </a:r>
            <a:r>
              <a:rPr lang="it-IT" sz="3200" dirty="0" smtClean="0"/>
              <a:t>metafora</a:t>
            </a:r>
          </a:p>
          <a:p>
            <a:pPr algn="ctr"/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"scuola=battaglia"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algn="ctr"/>
            <a:r>
              <a:rPr lang="it-IT" dirty="0" smtClean="0"/>
              <a:t>Se </a:t>
            </a:r>
            <a:r>
              <a:rPr lang="it-IT" dirty="0"/>
              <a:t>gli insegnanti e gli alunni combattono l'uno contro l'altro: </a:t>
            </a:r>
            <a:endParaRPr lang="it-IT" dirty="0" smtClean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 smtClean="0"/>
              <a:t>1) </a:t>
            </a:r>
            <a:r>
              <a:rPr lang="it-IT" b="1" dirty="0" smtClean="0"/>
              <a:t>chi </a:t>
            </a:r>
            <a:r>
              <a:rPr lang="it-IT" b="1" dirty="0"/>
              <a:t>farà da arbitro</a:t>
            </a:r>
            <a:r>
              <a:rPr lang="it-IT" b="1" dirty="0" smtClean="0"/>
              <a:t>?</a:t>
            </a:r>
            <a:r>
              <a:rPr lang="it-IT" dirty="0"/>
              <a:t> </a:t>
            </a:r>
            <a:r>
              <a:rPr lang="it-IT" dirty="0" smtClean="0"/>
              <a:t>Forse il </a:t>
            </a:r>
            <a:r>
              <a:rPr lang="it-IT" dirty="0"/>
              <a:t>Dirigente scolastico? </a:t>
            </a:r>
            <a:br>
              <a:rPr lang="it-IT" dirty="0"/>
            </a:br>
            <a:r>
              <a:rPr lang="it-IT" dirty="0"/>
              <a:t>2) </a:t>
            </a:r>
            <a:r>
              <a:rPr lang="it-IT" b="1" dirty="0"/>
              <a:t>chi farà il tifo per gli uni o per gli altri</a:t>
            </a:r>
            <a:r>
              <a:rPr lang="it-IT" b="1" dirty="0" smtClean="0"/>
              <a:t>?</a:t>
            </a:r>
            <a:r>
              <a:rPr lang="it-IT" dirty="0"/>
              <a:t> </a:t>
            </a:r>
            <a:r>
              <a:rPr lang="it-IT" dirty="0" smtClean="0"/>
              <a:t>Forse le </a:t>
            </a:r>
            <a:r>
              <a:rPr lang="it-IT" dirty="0"/>
              <a:t>famiglie</a:t>
            </a:r>
            <a:r>
              <a:rPr lang="it-IT" dirty="0" smtClean="0"/>
              <a:t>?</a:t>
            </a:r>
          </a:p>
          <a:p>
            <a:endParaRPr lang="it-IT" dirty="0"/>
          </a:p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51010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93734" y="1772816"/>
            <a:ext cx="7272808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dirty="0" smtClean="0">
                <a:latin typeface="Book Antiqua" pitchFamily="18" charset="0"/>
              </a:rPr>
              <a:t>Nella scuola italiana, la </a:t>
            </a:r>
            <a:r>
              <a:rPr lang="it-IT" b="1" i="1" dirty="0">
                <a:latin typeface="Book Antiqua" pitchFamily="18" charset="0"/>
              </a:rPr>
              <a:t>cultura della documentazione </a:t>
            </a:r>
            <a:r>
              <a:rPr lang="it-IT" dirty="0">
                <a:latin typeface="Book Antiqua" pitchFamily="18" charset="0"/>
              </a:rPr>
              <a:t>appare </a:t>
            </a:r>
            <a:r>
              <a:rPr lang="it-IT" dirty="0" smtClean="0">
                <a:latin typeface="Book Antiqua" pitchFamily="18" charset="0"/>
              </a:rPr>
              <a:t>carente</a:t>
            </a:r>
            <a:r>
              <a:rPr lang="it-IT" dirty="0">
                <a:latin typeface="Book Antiqua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it-IT" dirty="0">
                <a:latin typeface="Book Antiqua" pitchFamily="18" charset="0"/>
              </a:rPr>
              <a:t>Ci </a:t>
            </a:r>
            <a:r>
              <a:rPr lang="it-IT" dirty="0" smtClean="0">
                <a:latin typeface="Book Antiqua" pitchFamily="18" charset="0"/>
              </a:rPr>
              <a:t>sono invero esperienze diffuse </a:t>
            </a:r>
            <a:r>
              <a:rPr lang="it-IT" dirty="0">
                <a:latin typeface="Book Antiqua" pitchFamily="18" charset="0"/>
              </a:rPr>
              <a:t>di</a:t>
            </a:r>
            <a:r>
              <a:rPr lang="it-IT" b="1" dirty="0">
                <a:latin typeface="Book Antiqua" pitchFamily="18" charset="0"/>
              </a:rPr>
              <a:t> documentazione delle cose agite</a:t>
            </a:r>
            <a:r>
              <a:rPr lang="it-IT" dirty="0">
                <a:latin typeface="Book Antiqua" pitchFamily="18" charset="0"/>
              </a:rPr>
              <a:t> (</a:t>
            </a:r>
            <a:r>
              <a:rPr lang="it-IT" i="1" dirty="0" smtClean="0">
                <a:latin typeface="Book Antiqua" pitchFamily="18" charset="0"/>
              </a:rPr>
              <a:t>esperienze didattiche, attività creative, sperimentazioni laboratoriali, ecc.</a:t>
            </a:r>
            <a:r>
              <a:rPr lang="it-IT" dirty="0" smtClean="0">
                <a:latin typeface="Book Antiqua" pitchFamily="18" charset="0"/>
              </a:rPr>
              <a:t>); di molto inferiori sono i casi scolastici di </a:t>
            </a:r>
            <a:r>
              <a:rPr lang="it-IT" b="1" dirty="0" smtClean="0">
                <a:latin typeface="Book Antiqua" pitchFamily="18" charset="0"/>
              </a:rPr>
              <a:t>documentazione </a:t>
            </a:r>
            <a:r>
              <a:rPr lang="it-IT" b="1" dirty="0">
                <a:latin typeface="Book Antiqua" pitchFamily="18" charset="0"/>
              </a:rPr>
              <a:t>della </a:t>
            </a:r>
            <a:r>
              <a:rPr lang="it-IT" b="1" dirty="0" smtClean="0">
                <a:latin typeface="Book Antiqua" pitchFamily="18" charset="0"/>
              </a:rPr>
              <a:t>progettazione</a:t>
            </a:r>
            <a:r>
              <a:rPr lang="it-IT" dirty="0" smtClean="0">
                <a:latin typeface="Book Antiqua" pitchFamily="18" charset="0"/>
              </a:rPr>
              <a:t>, ossia </a:t>
            </a:r>
            <a:r>
              <a:rPr lang="it-IT" dirty="0">
                <a:latin typeface="Book Antiqua" pitchFamily="18" charset="0"/>
              </a:rPr>
              <a:t>curricoli, strumenti per la gestione del curricolo e della didattica (</a:t>
            </a:r>
            <a:r>
              <a:rPr lang="it-IT" i="1" dirty="0">
                <a:latin typeface="Book Antiqua" pitchFamily="18" charset="0"/>
              </a:rPr>
              <a:t>piano di lavoro, unità di apprendimento, prove di </a:t>
            </a:r>
            <a:r>
              <a:rPr lang="it-IT" i="1" dirty="0" smtClean="0">
                <a:latin typeface="Book Antiqua" pitchFamily="18" charset="0"/>
              </a:rPr>
              <a:t>verifica, </a:t>
            </a:r>
            <a:r>
              <a:rPr lang="it-IT" i="1" dirty="0" err="1" smtClean="0">
                <a:latin typeface="Book Antiqua" pitchFamily="18" charset="0"/>
              </a:rPr>
              <a:t>ecc</a:t>
            </a:r>
            <a:r>
              <a:rPr lang="it-IT" dirty="0" smtClean="0">
                <a:latin typeface="Book Antiqua" pitchFamily="18" charset="0"/>
              </a:rPr>
              <a:t>).</a:t>
            </a:r>
            <a:endParaRPr lang="it-IT" dirty="0">
              <a:latin typeface="Book Antiqua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it-IT" dirty="0" smtClean="0">
                <a:latin typeface="Book Antiqua" pitchFamily="18" charset="0"/>
              </a:rPr>
              <a:t>Molti casi sono</a:t>
            </a:r>
            <a:r>
              <a:rPr lang="it-IT" b="1" dirty="0" smtClean="0">
                <a:latin typeface="Book Antiqua" pitchFamily="18" charset="0"/>
              </a:rPr>
              <a:t> </a:t>
            </a:r>
            <a:r>
              <a:rPr lang="it-IT" dirty="0" smtClean="0">
                <a:latin typeface="Book Antiqua" pitchFamily="18" charset="0"/>
              </a:rPr>
              <a:t>deducibili</a:t>
            </a:r>
            <a:r>
              <a:rPr lang="it-IT" b="1" dirty="0" smtClean="0">
                <a:latin typeface="Book Antiqua" pitchFamily="18" charset="0"/>
              </a:rPr>
              <a:t> </a:t>
            </a:r>
            <a:r>
              <a:rPr lang="it-IT" dirty="0" smtClean="0">
                <a:latin typeface="Book Antiqua" pitchFamily="18" charset="0"/>
              </a:rPr>
              <a:t>dai </a:t>
            </a:r>
            <a:r>
              <a:rPr lang="it-IT" dirty="0">
                <a:latin typeface="Book Antiqua" pitchFamily="18" charset="0"/>
              </a:rPr>
              <a:t>siti </a:t>
            </a:r>
            <a:r>
              <a:rPr lang="it-IT" dirty="0" smtClean="0">
                <a:latin typeface="Book Antiqua" pitchFamily="18" charset="0"/>
              </a:rPr>
              <a:t>web istituzionali </a:t>
            </a:r>
            <a:r>
              <a:rPr lang="it-IT" dirty="0">
                <a:latin typeface="Book Antiqua" pitchFamily="18" charset="0"/>
              </a:rPr>
              <a:t>o </a:t>
            </a:r>
            <a:r>
              <a:rPr lang="it-IT" dirty="0" smtClean="0">
                <a:latin typeface="Book Antiqua" pitchFamily="18" charset="0"/>
              </a:rPr>
              <a:t>personali di docenti ed educatori (</a:t>
            </a:r>
            <a:r>
              <a:rPr lang="it-IT" i="1" dirty="0" err="1" smtClean="0">
                <a:latin typeface="Book Antiqua" pitchFamily="18" charset="0"/>
              </a:rPr>
              <a:t>repository</a:t>
            </a:r>
            <a:r>
              <a:rPr lang="it-IT" i="1" dirty="0" smtClean="0">
                <a:latin typeface="Book Antiqua" pitchFamily="18" charset="0"/>
              </a:rPr>
              <a:t>, blog, piattaforme e-learning</a:t>
            </a:r>
            <a:r>
              <a:rPr lang="it-IT" dirty="0" smtClean="0">
                <a:latin typeface="Book Antiqua" pitchFamily="18" charset="0"/>
              </a:rPr>
              <a:t>) </a:t>
            </a:r>
            <a:r>
              <a:rPr lang="it-IT" dirty="0">
                <a:latin typeface="Book Antiqua" pitchFamily="18" charset="0"/>
              </a:rPr>
              <a:t>che </a:t>
            </a:r>
            <a:r>
              <a:rPr lang="it-IT" dirty="0" smtClean="0">
                <a:latin typeface="Book Antiqua" pitchFamily="18" charset="0"/>
              </a:rPr>
              <a:t>tuttavia non</a:t>
            </a:r>
            <a:r>
              <a:rPr lang="it-IT" b="1" dirty="0" smtClean="0">
                <a:latin typeface="Book Antiqua" pitchFamily="18" charset="0"/>
              </a:rPr>
              <a:t> «fanno sistema»</a:t>
            </a:r>
            <a:r>
              <a:rPr lang="it-IT" dirty="0" smtClean="0">
                <a:latin typeface="Book Antiqua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it-IT" dirty="0" smtClean="0">
                <a:latin typeface="Book Antiqua" pitchFamily="18" charset="0"/>
              </a:rPr>
              <a:t>Ne risulta compromessa la </a:t>
            </a:r>
            <a:r>
              <a:rPr lang="it-IT" b="1" i="1" dirty="0" smtClean="0">
                <a:latin typeface="Book Antiqua" pitchFamily="18" charset="0"/>
              </a:rPr>
              <a:t>cultura della valutazione</a:t>
            </a:r>
            <a:r>
              <a:rPr lang="it-IT" i="1" dirty="0" smtClean="0">
                <a:latin typeface="Book Antiqua" pitchFamily="18" charset="0"/>
              </a:rPr>
              <a:t>, ossia non tanto l’implementazione di un sistema standardizzato di rilevazione e verifica (vedi Prove INVALSI), ma la diffusa percezione della sua importanza, della sua utilità, nonché della sua ‘calibratura ‘alle circostanze da monitorare.</a:t>
            </a:r>
            <a:endParaRPr lang="it-IT" i="1" dirty="0">
              <a:latin typeface="Book Antiqua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93734" y="404664"/>
            <a:ext cx="7272808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Senza</a:t>
            </a:r>
            <a:r>
              <a:rPr lang="it-IT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algn="ctr"/>
            <a:r>
              <a:rPr lang="it-IT" b="1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</a:rPr>
              <a:t>CULTURA 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</a:rPr>
              <a:t>DELLA</a:t>
            </a:r>
            <a:r>
              <a:rPr lang="it-IT" b="1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</a:rPr>
              <a:t> DOCUMENTAZIONE</a:t>
            </a:r>
          </a:p>
          <a:p>
            <a:pPr algn="ctr"/>
            <a:r>
              <a:rPr lang="it-IT" i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non</a:t>
            </a:r>
            <a:r>
              <a:rPr lang="it-IT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it-IT" i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c’è</a:t>
            </a:r>
          </a:p>
          <a:p>
            <a:pPr algn="ctr"/>
            <a:r>
              <a:rPr lang="it-IT" b="1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</a:rPr>
              <a:t>CULTURA 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</a:rPr>
              <a:t>DELLA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</a:rPr>
              <a:t> </a:t>
            </a:r>
            <a:r>
              <a:rPr lang="it-IT" b="1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</a:rPr>
              <a:t>VALUTAZIONE</a:t>
            </a:r>
            <a:endParaRPr lang="it-IT" b="1" dirty="0">
              <a:solidFill>
                <a:schemeClr val="bg1">
                  <a:lumMod val="95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202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395536" y="636567"/>
            <a:ext cx="7776864" cy="5672753"/>
            <a:chOff x="323528" y="332656"/>
            <a:chExt cx="7776864" cy="5672753"/>
          </a:xfrm>
        </p:grpSpPr>
        <p:sp>
          <p:nvSpPr>
            <p:cNvPr id="6" name="Rettangolo 5"/>
            <p:cNvSpPr/>
            <p:nvPr/>
          </p:nvSpPr>
          <p:spPr>
            <a:xfrm>
              <a:off x="323528" y="1412776"/>
              <a:ext cx="7776864" cy="367240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CasellaDiTesto 3"/>
            <p:cNvSpPr txBox="1"/>
            <p:nvPr/>
          </p:nvSpPr>
          <p:spPr>
            <a:xfrm>
              <a:off x="683568" y="332656"/>
              <a:ext cx="7056784" cy="264841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80000"/>
                </a:lnSpc>
                <a:spcBef>
                  <a:spcPts val="500"/>
                </a:spcBef>
                <a:defRPr/>
              </a:pPr>
              <a:endPara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endParaRPr>
            </a:p>
            <a:p>
              <a:pPr algn="just">
                <a:lnSpc>
                  <a:spcPct val="80000"/>
                </a:lnSpc>
                <a:spcBef>
                  <a:spcPts val="500"/>
                </a:spcBef>
                <a:defRPr/>
              </a:pPr>
              <a:r>
                <a:rPr lang="it-IT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V Boli" pitchFamily="2" charset="0"/>
                  <a:cs typeface="MV Boli" pitchFamily="2" charset="0"/>
                </a:rPr>
                <a:t>Perché documentare i processi ed i risultati?</a:t>
              </a:r>
            </a:p>
            <a:p>
              <a:pPr algn="just">
                <a:lnSpc>
                  <a:spcPct val="80000"/>
                </a:lnSpc>
                <a:spcBef>
                  <a:spcPts val="500"/>
                </a:spcBef>
                <a:defRPr/>
              </a:pPr>
              <a:endPara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endParaRPr>
            </a:p>
            <a:p>
              <a:pPr algn="just">
                <a:lnSpc>
                  <a:spcPct val="80000"/>
                </a:lnSpc>
                <a:spcBef>
                  <a:spcPts val="500"/>
                </a:spcBef>
                <a:defRPr/>
              </a:pPr>
              <a:r>
                <a:rPr lang="it-IT" sz="2400" dirty="0" smtClean="0">
                  <a:latin typeface="MV Boli" pitchFamily="2" charset="0"/>
                  <a:cs typeface="MV Boli" pitchFamily="2" charset="0"/>
                </a:rPr>
                <a:t>Perché ai docenti interessa offrire alla comunità scolastica un contributo culturale ed esperienziale che serva ad accrescere la qualità delle prestazioni professionali svolte in aula ed in istituto.</a:t>
              </a:r>
              <a:endParaRPr lang="it-IT" sz="1200" dirty="0"/>
            </a:p>
          </p:txBody>
        </p:sp>
        <p:sp>
          <p:nvSpPr>
            <p:cNvPr id="3" name="Rettangolo 2"/>
            <p:cNvSpPr/>
            <p:nvPr/>
          </p:nvSpPr>
          <p:spPr>
            <a:xfrm>
              <a:off x="683568" y="3356992"/>
              <a:ext cx="7056784" cy="264841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spcBef>
                  <a:spcPts val="500"/>
                </a:spcBef>
                <a:defRPr/>
              </a:pPr>
              <a:endPara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endParaRPr>
            </a:p>
            <a:p>
              <a:pPr algn="just">
                <a:lnSpc>
                  <a:spcPct val="80000"/>
                </a:lnSpc>
                <a:spcBef>
                  <a:spcPts val="500"/>
                </a:spcBef>
                <a:defRPr/>
              </a:pPr>
              <a:r>
                <a:rPr lang="it-IT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V Boli" pitchFamily="2" charset="0"/>
                  <a:cs typeface="MV Boli" pitchFamily="2" charset="0"/>
                </a:rPr>
                <a:t>Perché </a:t>
              </a:r>
              <a:r>
                <a:rPr lang="it-IT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V Boli" pitchFamily="2" charset="0"/>
                  <a:cs typeface="MV Boli" pitchFamily="2" charset="0"/>
                </a:rPr>
                <a:t>valutare le competenze</a:t>
              </a:r>
              <a:r>
                <a:rPr lang="it-IT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V Boli" pitchFamily="2" charset="0"/>
                  <a:cs typeface="MV Boli" pitchFamily="2" charset="0"/>
                </a:rPr>
                <a:t>?</a:t>
              </a:r>
            </a:p>
            <a:p>
              <a:pPr algn="just">
                <a:lnSpc>
                  <a:spcPct val="80000"/>
                </a:lnSpc>
                <a:spcBef>
                  <a:spcPts val="500"/>
                </a:spcBef>
                <a:defRPr/>
              </a:pPr>
              <a:endPara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endParaRPr>
            </a:p>
            <a:p>
              <a:pPr algn="just">
                <a:lnSpc>
                  <a:spcPct val="80000"/>
                </a:lnSpc>
                <a:spcBef>
                  <a:spcPts val="500"/>
                </a:spcBef>
                <a:defRPr/>
              </a:pPr>
              <a:r>
                <a:rPr lang="it-IT" sz="2400" dirty="0" smtClean="0">
                  <a:latin typeface="MV Boli" pitchFamily="2" charset="0"/>
                  <a:cs typeface="MV Boli" pitchFamily="2" charset="0"/>
                </a:rPr>
                <a:t>Perché ai docenti interessa formare persone esperte d’umanità e capaci di cittadinanza attiva, in grado di re-investire i saperi acquisiti a scuola negli ambiti socio-culturali della vita e nei  vari settori tecnico-professionali. </a:t>
              </a:r>
              <a:endParaRPr lang="it-IT" sz="2400" dirty="0">
                <a:latin typeface="MV Boli" pitchFamily="2" charset="0"/>
                <a:cs typeface="MV Boli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688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539552" y="2178730"/>
            <a:ext cx="7344816" cy="3770550"/>
            <a:chOff x="467544" y="1340768"/>
            <a:chExt cx="7344816" cy="3770550"/>
          </a:xfrm>
        </p:grpSpPr>
        <p:sp>
          <p:nvSpPr>
            <p:cNvPr id="2" name="Rettangolo 1"/>
            <p:cNvSpPr/>
            <p:nvPr/>
          </p:nvSpPr>
          <p:spPr>
            <a:xfrm>
              <a:off x="467544" y="2132856"/>
              <a:ext cx="7344816" cy="20882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827584" y="1340768"/>
              <a:ext cx="6624736" cy="1754326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it-IT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  <a:p>
              <a:pPr algn="ctr"/>
              <a:r>
                <a:rPr lang="it-IT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Quando un docente documenta il lavoro didattico…</a:t>
              </a:r>
            </a:p>
            <a:p>
              <a:pPr algn="ctr"/>
              <a:endParaRPr lang="it-IT" b="1" dirty="0"/>
            </a:p>
            <a:p>
              <a:pPr algn="ctr"/>
              <a:r>
                <a:rPr lang="it-IT" i="1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costruisce l’impalcatura culturale della comunità scolastica </a:t>
              </a:r>
            </a:p>
            <a:p>
              <a:pPr algn="ctr"/>
              <a:r>
                <a:rPr lang="it-IT" i="1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e organizza la memoria in forma stabile e pubblica. </a:t>
              </a:r>
              <a:endParaRPr lang="it-IT" i="1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  <a:p>
              <a:pPr algn="just"/>
              <a:endParaRPr lang="it-IT" i="1" dirty="0" smtClean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827584" y="3356992"/>
              <a:ext cx="6624736" cy="1754326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Quando un docente valuta il processo didattico </a:t>
              </a:r>
            </a:p>
            <a:p>
              <a:pPr algn="ctr"/>
              <a:r>
                <a:rPr lang="it-IT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 gli esiti degli alunni…</a:t>
              </a:r>
            </a:p>
            <a:p>
              <a:endParaRPr lang="it-IT" b="1" dirty="0" smtClean="0"/>
            </a:p>
            <a:p>
              <a:pPr algn="ctr"/>
              <a:r>
                <a:rPr lang="it-IT" i="1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pondera aspetti positivi e negativi della comunità scolastica </a:t>
              </a:r>
            </a:p>
            <a:p>
              <a:pPr algn="ctr"/>
              <a:r>
                <a:rPr lang="it-IT" i="1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e la proietta verso l’orizzonte  del suo miglioramento. </a:t>
              </a:r>
            </a:p>
            <a:p>
              <a:pPr algn="ctr"/>
              <a:endParaRPr lang="it-IT" dirty="0"/>
            </a:p>
          </p:txBody>
        </p:sp>
      </p:grpSp>
      <p:sp>
        <p:nvSpPr>
          <p:cNvPr id="4" name="CasellaDiTesto 3"/>
          <p:cNvSpPr txBox="1"/>
          <p:nvPr/>
        </p:nvSpPr>
        <p:spPr>
          <a:xfrm>
            <a:off x="539552" y="344850"/>
            <a:ext cx="7344816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MV Boli" pitchFamily="2" charset="0"/>
                <a:cs typeface="MV Boli" pitchFamily="2" charset="0"/>
              </a:rPr>
              <a:t>Spesso ai docenti sfuggono tanto il ‘senso educativo’ </a:t>
            </a:r>
          </a:p>
          <a:p>
            <a:pPr algn="ctr"/>
            <a:r>
              <a:rPr lang="it-IT" b="1" dirty="0" smtClean="0">
                <a:latin typeface="MV Boli" pitchFamily="2" charset="0"/>
                <a:cs typeface="MV Boli" pitchFamily="2" charset="0"/>
              </a:rPr>
              <a:t>quanto la ‘portata relazionale’ delle azioni da svolgere a scuola…</a:t>
            </a:r>
            <a:endParaRPr lang="it-IT" b="1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539552" y="1268760"/>
            <a:ext cx="7344816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Occorre invece avere consapevolezza del fatto che…</a:t>
            </a:r>
            <a:endParaRPr lang="it-IT" b="1" i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reccia in giù 7"/>
          <p:cNvSpPr/>
          <p:nvPr/>
        </p:nvSpPr>
        <p:spPr>
          <a:xfrm>
            <a:off x="3851920" y="1772816"/>
            <a:ext cx="648072" cy="576064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/>
          <p:cNvSpPr/>
          <p:nvPr/>
        </p:nvSpPr>
        <p:spPr>
          <a:xfrm>
            <a:off x="3851920" y="3717032"/>
            <a:ext cx="648072" cy="576064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6912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27584" y="1766376"/>
            <a:ext cx="7056784" cy="2382704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95250" algn="just">
              <a:lnSpc>
                <a:spcPct val="80000"/>
              </a:lnSpc>
              <a:spcBef>
                <a:spcPts val="500"/>
              </a:spcBef>
              <a:defRPr/>
            </a:pPr>
            <a:endParaRPr lang="it-IT" sz="20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95250" algn="ctr">
              <a:lnSpc>
                <a:spcPct val="80000"/>
              </a:lnSpc>
              <a:spcBef>
                <a:spcPts val="500"/>
              </a:spcBef>
              <a:defRPr/>
            </a:pPr>
            <a:r>
              <a:rPr lang="it-IT" sz="28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Le </a:t>
            </a:r>
            <a:r>
              <a:rPr lang="it-IT" sz="2800" b="1" i="1" u="sng" dirty="0">
                <a:solidFill>
                  <a:schemeClr val="bg1"/>
                </a:solidFill>
              </a:rPr>
              <a:t>competenze</a:t>
            </a:r>
            <a:r>
              <a:rPr lang="it-IT" sz="2800" b="1" i="1" dirty="0">
                <a:solidFill>
                  <a:schemeClr val="bg1"/>
                </a:solidFill>
              </a:rPr>
              <a:t> </a:t>
            </a:r>
            <a:endParaRPr lang="it-IT" sz="2800" b="1" i="1" dirty="0" smtClean="0">
              <a:solidFill>
                <a:schemeClr val="bg1"/>
              </a:solidFill>
            </a:endParaRPr>
          </a:p>
          <a:p>
            <a:pPr marL="95250" algn="ctr">
              <a:lnSpc>
                <a:spcPct val="80000"/>
              </a:lnSpc>
              <a:spcBef>
                <a:spcPts val="500"/>
              </a:spcBef>
              <a:defRPr/>
            </a:pPr>
            <a:r>
              <a:rPr lang="it-IT" sz="28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sono il </a:t>
            </a:r>
            <a:r>
              <a:rPr lang="it-IT" sz="2800" b="1" i="1" dirty="0">
                <a:solidFill>
                  <a:srgbClr val="FFFF00"/>
                </a:solidFill>
              </a:rPr>
              <a:t>fine</a:t>
            </a:r>
            <a:r>
              <a:rPr lang="it-IT" sz="2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lo </a:t>
            </a:r>
            <a:r>
              <a:rPr lang="it-IT" sz="2800" b="1" i="1" dirty="0">
                <a:solidFill>
                  <a:srgbClr val="FFFF00"/>
                </a:solidFill>
              </a:rPr>
              <a:t>scopo</a:t>
            </a:r>
            <a:r>
              <a:rPr lang="it-IT" sz="2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il </a:t>
            </a:r>
            <a:r>
              <a:rPr lang="it-IT" sz="2800" b="1" i="1" dirty="0">
                <a:solidFill>
                  <a:srgbClr val="FFFF00"/>
                </a:solidFill>
              </a:rPr>
              <a:t>significato</a:t>
            </a:r>
            <a:r>
              <a:rPr lang="it-IT" sz="2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endParaRPr lang="it-IT" sz="2800" b="1" i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95250" algn="ctr">
              <a:lnSpc>
                <a:spcPct val="80000"/>
              </a:lnSpc>
              <a:spcBef>
                <a:spcPts val="500"/>
              </a:spcBef>
              <a:defRPr/>
            </a:pPr>
            <a:r>
              <a:rPr lang="it-IT" sz="28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del </a:t>
            </a:r>
            <a:r>
              <a:rPr lang="it-IT" sz="2800" b="1" i="1" u="sng" dirty="0">
                <a:solidFill>
                  <a:schemeClr val="bg1"/>
                </a:solidFill>
              </a:rPr>
              <a:t>curricolo</a:t>
            </a:r>
            <a:r>
              <a:rPr lang="it-IT" sz="2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endParaRPr lang="it-IT" sz="2800" b="1" i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95250" algn="ctr">
              <a:lnSpc>
                <a:spcPct val="80000"/>
              </a:lnSpc>
              <a:spcBef>
                <a:spcPts val="500"/>
              </a:spcBef>
              <a:defRPr/>
            </a:pPr>
            <a:r>
              <a:rPr lang="it-IT" sz="28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 dell’intero </a:t>
            </a:r>
            <a:r>
              <a:rPr lang="it-IT" sz="2800" b="1" i="1" u="sng" dirty="0" smtClean="0">
                <a:solidFill>
                  <a:schemeClr val="bg1"/>
                </a:solidFill>
              </a:rPr>
              <a:t>processo</a:t>
            </a:r>
            <a:r>
              <a:rPr lang="it-IT" sz="2800" b="1" i="1" dirty="0" smtClean="0">
                <a:solidFill>
                  <a:schemeClr val="bg1"/>
                </a:solidFill>
              </a:rPr>
              <a:t> </a:t>
            </a:r>
            <a:r>
              <a:rPr lang="it-IT" sz="2800" b="1" i="1" u="sng" dirty="0" smtClean="0">
                <a:solidFill>
                  <a:schemeClr val="bg1"/>
                </a:solidFill>
              </a:rPr>
              <a:t>didattico</a:t>
            </a:r>
            <a:r>
              <a:rPr lang="it-IT" sz="28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 </a:t>
            </a:r>
          </a:p>
          <a:p>
            <a:pPr marL="95250" algn="just">
              <a:lnSpc>
                <a:spcPct val="80000"/>
              </a:lnSpc>
              <a:spcBef>
                <a:spcPts val="500"/>
              </a:spcBef>
              <a:defRPr/>
            </a:pPr>
            <a:endParaRPr lang="it-IT" sz="28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27584" y="836712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Pertanto, possiamo affermare che…</a:t>
            </a:r>
            <a:endParaRPr lang="it-IT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33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>
          <a:xfrm>
            <a:off x="4788024" y="980728"/>
            <a:ext cx="1872208" cy="50405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1115616" y="764704"/>
            <a:ext cx="66247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LE FONTI INFORMATIVE DELLA VALUTAZIONE</a:t>
            </a:r>
          </a:p>
          <a:p>
            <a:pPr algn="ctr"/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‘PRODOTTE’ DALLO STUDENTE</a:t>
            </a:r>
          </a:p>
          <a:p>
            <a:pPr algn="just"/>
            <a:endParaRPr lang="it-IT" dirty="0" smtClean="0"/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Per quanto riguarda, in generale, le </a:t>
            </a:r>
            <a:r>
              <a:rPr lang="it-IT" b="1" dirty="0" smtClean="0"/>
              <a:t>fonti informative ‘prodotte’ dallo studente </a:t>
            </a:r>
            <a:r>
              <a:rPr lang="it-IT" dirty="0" smtClean="0"/>
              <a:t>sulla base delle quali esprimere un giudizio di competenza, possono essere classificate secondo tre grandi ambiti specifici:</a:t>
            </a:r>
          </a:p>
          <a:p>
            <a:pPr algn="just"/>
            <a:endParaRPr lang="it-IT" dirty="0" smtClean="0"/>
          </a:p>
          <a:p>
            <a:pPr algn="just"/>
            <a:endParaRPr lang="it-IT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it-IT" dirty="0" smtClean="0"/>
              <a:t>Ambito degli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Esiti</a:t>
            </a:r>
            <a:r>
              <a:rPr lang="it-IT" dirty="0" smtClean="0"/>
              <a:t>:</a:t>
            </a:r>
            <a:r>
              <a:rPr lang="it-IT" b="1" dirty="0" smtClean="0"/>
              <a:t> </a:t>
            </a:r>
            <a:r>
              <a:rPr lang="it-IT" i="1" dirty="0" smtClean="0"/>
              <a:t>relativo ai risultati ottenuti nello svolgimento di un compito;</a:t>
            </a:r>
          </a:p>
          <a:p>
            <a:pPr algn="just"/>
            <a:endParaRPr lang="it-IT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it-IT" dirty="0" smtClean="0"/>
              <a:t>Ambito dei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Processi</a:t>
            </a:r>
            <a:r>
              <a:rPr lang="it-IT" dirty="0" smtClean="0"/>
              <a:t>:</a:t>
            </a:r>
            <a:r>
              <a:rPr lang="it-IT" b="1" dirty="0" smtClean="0"/>
              <a:t> </a:t>
            </a:r>
            <a:r>
              <a:rPr lang="it-IT" i="1" dirty="0" smtClean="0"/>
              <a:t>relativo a come lo studente è giunto a conseguire tali risultati;</a:t>
            </a:r>
          </a:p>
          <a:p>
            <a:pPr algn="just"/>
            <a:endParaRPr lang="it-IT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it-IT" dirty="0" smtClean="0"/>
              <a:t>Ambito delle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Auto-percezioni</a:t>
            </a:r>
            <a:r>
              <a:rPr lang="it-IT" dirty="0" smtClean="0"/>
              <a:t>:</a:t>
            </a:r>
            <a:r>
              <a:rPr lang="it-IT" b="1" dirty="0" smtClean="0"/>
              <a:t> </a:t>
            </a:r>
            <a:r>
              <a:rPr lang="it-IT" i="1" dirty="0" smtClean="0"/>
              <a:t>relativo alla percezione che lo studente ha del lavoro svolto.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8079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/>
          <p:cNvSpPr/>
          <p:nvPr/>
        </p:nvSpPr>
        <p:spPr>
          <a:xfrm>
            <a:off x="3779912" y="980728"/>
            <a:ext cx="3456384" cy="50405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115616" y="764704"/>
            <a:ext cx="66247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LE FONTI INFORMATIVE DELLA VALUTAZIONE</a:t>
            </a:r>
          </a:p>
          <a:p>
            <a:pPr algn="ctr"/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‘PRODOTTE’ DAL COLLEGIO DEI DOCENTI</a:t>
            </a:r>
          </a:p>
          <a:p>
            <a:pPr algn="just"/>
            <a:endParaRPr lang="it-IT" dirty="0" smtClean="0"/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Per quanto riguarda, in generale, le </a:t>
            </a:r>
            <a:r>
              <a:rPr lang="it-IT" b="1" dirty="0" smtClean="0"/>
              <a:t>fonti informative ‘prodotte’ dai docenti </a:t>
            </a:r>
            <a:r>
              <a:rPr lang="it-IT" dirty="0" smtClean="0"/>
              <a:t>sulla base delle quali formulare un giudizio di competenza, possono essere classificate secondo tre grandi ambiti specifici:</a:t>
            </a:r>
          </a:p>
          <a:p>
            <a:pPr algn="just"/>
            <a:endParaRPr lang="it-IT" dirty="0" smtClean="0"/>
          </a:p>
          <a:p>
            <a:pPr algn="just"/>
            <a:endParaRPr lang="it-IT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it-IT" dirty="0" smtClean="0"/>
              <a:t>Ambito dei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Curricoli</a:t>
            </a:r>
            <a:r>
              <a:rPr lang="it-IT" dirty="0" smtClean="0"/>
              <a:t>:</a:t>
            </a:r>
            <a:r>
              <a:rPr lang="it-IT" b="1" dirty="0" smtClean="0"/>
              <a:t> </a:t>
            </a:r>
            <a:r>
              <a:rPr lang="it-IT" i="1" dirty="0" smtClean="0"/>
              <a:t>relativo ai piani di studio, ai percorsi progettati e ai traguardi/obiettivi fissati;</a:t>
            </a:r>
          </a:p>
          <a:p>
            <a:pPr algn="just"/>
            <a:endParaRPr lang="it-IT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it-IT" dirty="0" smtClean="0"/>
              <a:t>Ambito dei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Processi</a:t>
            </a:r>
            <a:r>
              <a:rPr lang="it-IT" dirty="0" smtClean="0"/>
              <a:t>:</a:t>
            </a:r>
            <a:r>
              <a:rPr lang="it-IT" b="1" dirty="0" smtClean="0"/>
              <a:t> </a:t>
            </a:r>
            <a:r>
              <a:rPr lang="it-IT" i="1" dirty="0" smtClean="0"/>
              <a:t>relativo alle modalità con cui il docente ha strutturato e orientato le unità formative, ai metodi applicati, alle attività in aula;</a:t>
            </a:r>
          </a:p>
          <a:p>
            <a:pPr algn="just"/>
            <a:endParaRPr lang="it-IT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it-IT" dirty="0" smtClean="0"/>
              <a:t>Ambito delle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Auto-percezioni</a:t>
            </a:r>
            <a:r>
              <a:rPr lang="it-IT" dirty="0" smtClean="0"/>
              <a:t>:</a:t>
            </a:r>
            <a:r>
              <a:rPr lang="it-IT" b="1" dirty="0" smtClean="0"/>
              <a:t> </a:t>
            </a:r>
            <a:r>
              <a:rPr lang="it-IT" i="1" dirty="0" smtClean="0"/>
              <a:t>relativo alla percezione che il docente ha del lavoro svolto, degli stimoli offerti, del clima generato in aula.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12963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83568" y="404664"/>
            <a:ext cx="6912768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dirty="0" smtClean="0">
                <a:latin typeface="Book Antiqua" pitchFamily="18" charset="0"/>
              </a:rPr>
              <a:t>Si avverte l’utilità di un </a:t>
            </a:r>
            <a:r>
              <a:rPr lang="it-IT" b="1" dirty="0">
                <a:latin typeface="Book Antiqua" pitchFamily="18" charset="0"/>
              </a:rPr>
              <a:t>percorso formativo sulla documentazione</a:t>
            </a:r>
            <a:r>
              <a:rPr lang="it-IT" dirty="0">
                <a:latin typeface="Book Antiqua" pitchFamily="18" charset="0"/>
              </a:rPr>
              <a:t>, per documentare la «scuola vissuta»</a:t>
            </a:r>
            <a:r>
              <a:rPr lang="it-IT" b="1" dirty="0">
                <a:latin typeface="Book Antiqua" pitchFamily="18" charset="0"/>
              </a:rPr>
              <a:t> </a:t>
            </a:r>
            <a:r>
              <a:rPr lang="it-IT" dirty="0">
                <a:latin typeface="Book Antiqua" pitchFamily="18" charset="0"/>
              </a:rPr>
              <a:t>non solo per farne memoria, ma per condividere e costruire percorsi trasferibili, replicabili in contesti </a:t>
            </a:r>
            <a:r>
              <a:rPr lang="it-IT" dirty="0" smtClean="0">
                <a:latin typeface="Book Antiqua" pitchFamily="18" charset="0"/>
              </a:rPr>
              <a:t>plurimi, utili alla valutazione.</a:t>
            </a:r>
            <a:endParaRPr lang="it-IT" dirty="0">
              <a:latin typeface="Book Antiqua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it-IT" dirty="0">
                <a:latin typeface="Book Antiqua" pitchFamily="18" charset="0"/>
              </a:rPr>
              <a:t>È da tale considerazione che nella «Buona scuola» s’è partiti per ribadire la necessità di </a:t>
            </a:r>
            <a:r>
              <a:rPr lang="it-IT" b="1" dirty="0">
                <a:latin typeface="Book Antiqua" pitchFamily="18" charset="0"/>
              </a:rPr>
              <a:t>ridefinire il profilo professionale e la formazione iniziale e in servizio dei docenti</a:t>
            </a:r>
            <a:r>
              <a:rPr lang="it-IT" dirty="0">
                <a:latin typeface="Book Antiqua" pitchFamily="18" charset="0"/>
              </a:rPr>
              <a:t>.</a:t>
            </a:r>
          </a:p>
        </p:txBody>
      </p:sp>
      <p:grpSp>
        <p:nvGrpSpPr>
          <p:cNvPr id="19" name="Gruppo 18"/>
          <p:cNvGrpSpPr/>
          <p:nvPr/>
        </p:nvGrpSpPr>
        <p:grpSpPr>
          <a:xfrm>
            <a:off x="1043608" y="2708920"/>
            <a:ext cx="6192688" cy="3578914"/>
            <a:chOff x="1043608" y="2708920"/>
            <a:chExt cx="6192688" cy="3578914"/>
          </a:xfrm>
        </p:grpSpPr>
        <p:grpSp>
          <p:nvGrpSpPr>
            <p:cNvPr id="15" name="Gruppo 14"/>
            <p:cNvGrpSpPr/>
            <p:nvPr/>
          </p:nvGrpSpPr>
          <p:grpSpPr>
            <a:xfrm>
              <a:off x="1043608" y="2708920"/>
              <a:ext cx="6192688" cy="2601580"/>
              <a:chOff x="1115616" y="3059668"/>
              <a:chExt cx="6192688" cy="2601580"/>
            </a:xfrm>
          </p:grpSpPr>
          <p:sp>
            <p:nvSpPr>
              <p:cNvPr id="2" name="Rettangolo 1"/>
              <p:cNvSpPr/>
              <p:nvPr/>
            </p:nvSpPr>
            <p:spPr>
              <a:xfrm>
                <a:off x="2195736" y="3923764"/>
                <a:ext cx="396044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700"/>
                  </a:spcBef>
                  <a:defRPr/>
                </a:pPr>
                <a:r>
                  <a:rPr lang="it-IT" i="1" dirty="0" smtClean="0">
                    <a:latin typeface="Book Antiqua" pitchFamily="18" charset="0"/>
                  </a:rPr>
                  <a:t>in cui </a:t>
                </a:r>
                <a:r>
                  <a:rPr lang="it-IT" i="1" dirty="0">
                    <a:latin typeface="Book Antiqua" pitchFamily="18" charset="0"/>
                  </a:rPr>
                  <a:t>i docenti sono guidati nel </a:t>
                </a:r>
                <a:endParaRPr lang="it-IT" b="1" dirty="0">
                  <a:latin typeface="Calibri" pitchFamily="34" charset="0"/>
                </a:endParaRPr>
              </a:p>
            </p:txBody>
          </p:sp>
          <p:sp>
            <p:nvSpPr>
              <p:cNvPr id="3" name="Rettangolo 2"/>
              <p:cNvSpPr/>
              <p:nvPr/>
            </p:nvSpPr>
            <p:spPr>
              <a:xfrm>
                <a:off x="2195736" y="3059668"/>
                <a:ext cx="4032448" cy="64633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b="1" dirty="0" smtClean="0">
                    <a:solidFill>
                      <a:prstClr val="black"/>
                    </a:solidFill>
                    <a:latin typeface="Book Antiqua" pitchFamily="18" charset="0"/>
                  </a:rPr>
                  <a:t>PERCORSI DI RICERCA-AZIONE</a:t>
                </a:r>
              </a:p>
              <a:p>
                <a:pPr algn="ctr"/>
                <a:r>
                  <a:rPr lang="it-IT" b="1" dirty="0" smtClean="0">
                    <a:solidFill>
                      <a:prstClr val="black"/>
                    </a:solidFill>
                    <a:latin typeface="Book Antiqua" pitchFamily="18" charset="0"/>
                  </a:rPr>
                  <a:t>SULL’ATTIVITA’ SCOLASTICA </a:t>
                </a:r>
                <a:r>
                  <a:rPr lang="it-IT" dirty="0" smtClean="0">
                    <a:solidFill>
                      <a:prstClr val="black"/>
                    </a:solidFill>
                    <a:latin typeface="Book Antiqua" pitchFamily="18" charset="0"/>
                  </a:rPr>
                  <a:t> </a:t>
                </a:r>
                <a:endParaRPr lang="it-IT" dirty="0">
                  <a:latin typeface="Book Antiqua" pitchFamily="18" charset="0"/>
                </a:endParaRPr>
              </a:p>
            </p:txBody>
          </p:sp>
          <p:sp>
            <p:nvSpPr>
              <p:cNvPr id="5" name="Rettangolo 4"/>
              <p:cNvSpPr/>
              <p:nvPr/>
            </p:nvSpPr>
            <p:spPr>
              <a:xfrm>
                <a:off x="3233631" y="4499828"/>
                <a:ext cx="1986441" cy="36933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it-IT" b="1" dirty="0" smtClean="0">
                    <a:solidFill>
                      <a:prstClr val="black"/>
                    </a:solidFill>
                    <a:latin typeface="Book Antiqua" pitchFamily="18" charset="0"/>
                  </a:rPr>
                  <a:t>CONDIVIDERE</a:t>
                </a:r>
                <a:r>
                  <a:rPr lang="it-IT" dirty="0" smtClean="0">
                    <a:solidFill>
                      <a:prstClr val="black"/>
                    </a:solidFill>
                    <a:latin typeface="Book Antiqua" pitchFamily="18" charset="0"/>
                  </a:rPr>
                  <a:t> </a:t>
                </a:r>
                <a:endParaRPr lang="it-IT" dirty="0">
                  <a:latin typeface="Book Antiqua" pitchFamily="18" charset="0"/>
                </a:endParaRPr>
              </a:p>
            </p:txBody>
          </p:sp>
          <p:sp>
            <p:nvSpPr>
              <p:cNvPr id="6" name="Rettangolo 5"/>
              <p:cNvSpPr/>
              <p:nvPr/>
            </p:nvSpPr>
            <p:spPr>
              <a:xfrm>
                <a:off x="1115616" y="5014917"/>
                <a:ext cx="6192688" cy="646331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dirty="0">
                    <a:latin typeface="Book Antiqua" pitchFamily="18" charset="0"/>
                  </a:rPr>
                  <a:t>un </a:t>
                </a:r>
                <a:r>
                  <a:rPr lang="it-IT" b="1" dirty="0">
                    <a:latin typeface="Book Antiqua" pitchFamily="18" charset="0"/>
                  </a:rPr>
                  <a:t>quadro di riferimento comune</a:t>
                </a:r>
                <a:r>
                  <a:rPr lang="it-IT" dirty="0">
                    <a:latin typeface="Book Antiqua" pitchFamily="18" charset="0"/>
                  </a:rPr>
                  <a:t>, </a:t>
                </a:r>
                <a:r>
                  <a:rPr lang="it-IT" b="1" dirty="0">
                    <a:latin typeface="Book Antiqua" pitchFamily="18" charset="0"/>
                  </a:rPr>
                  <a:t>strumenti</a:t>
                </a:r>
                <a:r>
                  <a:rPr lang="it-IT" dirty="0">
                    <a:latin typeface="Book Antiqua" pitchFamily="18" charset="0"/>
                  </a:rPr>
                  <a:t> e </a:t>
                </a:r>
                <a:r>
                  <a:rPr lang="it-IT" b="1" dirty="0">
                    <a:latin typeface="Book Antiqua" pitchFamily="18" charset="0"/>
                  </a:rPr>
                  <a:t>attività</a:t>
                </a:r>
                <a:r>
                  <a:rPr lang="it-IT" dirty="0">
                    <a:latin typeface="Book Antiqua" pitchFamily="18" charset="0"/>
                  </a:rPr>
                  <a:t>, </a:t>
                </a:r>
                <a:endParaRPr lang="it-IT" dirty="0" smtClean="0">
                  <a:latin typeface="Book Antiqua" pitchFamily="18" charset="0"/>
                </a:endParaRPr>
              </a:p>
              <a:p>
                <a:pPr algn="ctr">
                  <a:defRPr/>
                </a:pPr>
                <a:r>
                  <a:rPr lang="it-IT" dirty="0" smtClean="0">
                    <a:latin typeface="Book Antiqua" pitchFamily="18" charset="0"/>
                  </a:rPr>
                  <a:t>anche </a:t>
                </a:r>
                <a:r>
                  <a:rPr lang="it-IT" dirty="0">
                    <a:latin typeface="Book Antiqua" pitchFamily="18" charset="0"/>
                  </a:rPr>
                  <a:t>in modalità</a:t>
                </a:r>
                <a:r>
                  <a:rPr lang="it-IT" b="1" dirty="0">
                    <a:latin typeface="Book Antiqua" pitchFamily="18" charset="0"/>
                  </a:rPr>
                  <a:t> </a:t>
                </a:r>
                <a:r>
                  <a:rPr lang="it-IT" dirty="0">
                    <a:latin typeface="Book Antiqua" pitchFamily="18" charset="0"/>
                  </a:rPr>
                  <a:t>miste</a:t>
                </a:r>
                <a:r>
                  <a:rPr lang="it-IT" b="1" dirty="0">
                    <a:latin typeface="Book Antiqua" pitchFamily="18" charset="0"/>
                  </a:rPr>
                  <a:t> </a:t>
                </a:r>
                <a:r>
                  <a:rPr lang="it-IT" dirty="0" smtClean="0">
                    <a:latin typeface="Book Antiqua" pitchFamily="18" charset="0"/>
                  </a:rPr>
                  <a:t>(</a:t>
                </a:r>
                <a:r>
                  <a:rPr lang="it-IT" i="1" dirty="0" smtClean="0">
                    <a:latin typeface="Book Antiqua" pitchFamily="18" charset="0"/>
                  </a:rPr>
                  <a:t>in presenza </a:t>
                </a:r>
                <a:r>
                  <a:rPr lang="it-IT" i="1" dirty="0">
                    <a:latin typeface="Book Antiqua" pitchFamily="18" charset="0"/>
                  </a:rPr>
                  <a:t>e on line</a:t>
                </a:r>
                <a:r>
                  <a:rPr lang="it-IT" dirty="0">
                    <a:latin typeface="Book Antiqua" pitchFamily="18" charset="0"/>
                  </a:rPr>
                  <a:t>)</a:t>
                </a:r>
              </a:p>
            </p:txBody>
          </p:sp>
          <p:sp>
            <p:nvSpPr>
              <p:cNvPr id="13" name="Freccia in giù 12"/>
              <p:cNvSpPr/>
              <p:nvPr/>
            </p:nvSpPr>
            <p:spPr>
              <a:xfrm>
                <a:off x="2195736" y="3789040"/>
                <a:ext cx="288032" cy="945396"/>
              </a:xfrm>
              <a:prstGeom prst="downArrow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" name="Freccia in giù 13"/>
              <p:cNvSpPr/>
              <p:nvPr/>
            </p:nvSpPr>
            <p:spPr>
              <a:xfrm>
                <a:off x="5940152" y="3789040"/>
                <a:ext cx="288032" cy="945396"/>
              </a:xfrm>
              <a:prstGeom prst="downArrow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6" name="Freccia in giù 15"/>
            <p:cNvSpPr/>
            <p:nvPr/>
          </p:nvSpPr>
          <p:spPr>
            <a:xfrm>
              <a:off x="3995936" y="5373216"/>
              <a:ext cx="252028" cy="504056"/>
            </a:xfrm>
            <a:prstGeom prst="downArrow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1907704" y="5949280"/>
              <a:ext cx="4422932" cy="33855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 smtClean="0">
                  <a:solidFill>
                    <a:schemeClr val="bg1"/>
                  </a:solidFill>
                </a:rPr>
                <a:t>LA CULTURA DELLA VALUTAZIONE</a:t>
              </a:r>
              <a:endParaRPr lang="it-IT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995936" y="5445224"/>
              <a:ext cx="21602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i="1" dirty="0" smtClean="0"/>
                <a:t>per promuovere</a:t>
              </a:r>
              <a:endParaRPr lang="it-IT" sz="1600" i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22699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99592" y="476672"/>
            <a:ext cx="676875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i="1" dirty="0" smtClean="0">
                <a:latin typeface="Bookman Old Style" pitchFamily="18" charset="0"/>
              </a:rPr>
              <a:t>«La </a:t>
            </a:r>
            <a:r>
              <a:rPr lang="it-IT" b="1" i="1" dirty="0">
                <a:latin typeface="Bookman Old Style" pitchFamily="18" charset="0"/>
              </a:rPr>
              <a:t>documentazione</a:t>
            </a:r>
            <a:r>
              <a:rPr lang="it-IT" i="1" dirty="0">
                <a:latin typeface="Bookman Old Style" pitchFamily="18" charset="0"/>
              </a:rPr>
              <a:t> </a:t>
            </a:r>
            <a:r>
              <a:rPr lang="it-IT" b="1" i="1" dirty="0">
                <a:latin typeface="Bookman Old Style" pitchFamily="18" charset="0"/>
              </a:rPr>
              <a:t>educativa</a:t>
            </a:r>
            <a:r>
              <a:rPr lang="it-IT" i="1" dirty="0">
                <a:latin typeface="Bookman Old Style" pitchFamily="18" charset="0"/>
              </a:rPr>
              <a:t> rappresenta non tanto </a:t>
            </a:r>
            <a:r>
              <a:rPr lang="it-IT" i="1" dirty="0" smtClean="0">
                <a:latin typeface="Bookman Old Style" pitchFamily="18" charset="0"/>
              </a:rPr>
              <a:t>un tema </a:t>
            </a:r>
            <a:r>
              <a:rPr lang="it-IT" i="1" dirty="0">
                <a:latin typeface="Bookman Old Style" pitchFamily="18" charset="0"/>
              </a:rPr>
              <a:t>di moda, una soluzione tecnica, una banca dati che nasce per registrare </a:t>
            </a:r>
            <a:r>
              <a:rPr lang="it-IT" i="1" dirty="0" smtClean="0">
                <a:latin typeface="Bookman Old Style" pitchFamily="18" charset="0"/>
              </a:rPr>
              <a:t>e conservare</a:t>
            </a:r>
            <a:r>
              <a:rPr lang="it-IT" i="1" dirty="0">
                <a:latin typeface="Bookman Old Style" pitchFamily="18" charset="0"/>
              </a:rPr>
              <a:t>, ma una </a:t>
            </a:r>
            <a:r>
              <a:rPr lang="it-IT" b="1" i="1" dirty="0">
                <a:latin typeface="Bookman Old Style" pitchFamily="18" charset="0"/>
              </a:rPr>
              <a:t>risorsa</a:t>
            </a:r>
            <a:r>
              <a:rPr lang="it-IT" i="1" dirty="0">
                <a:latin typeface="Bookman Old Style" pitchFamily="18" charset="0"/>
              </a:rPr>
              <a:t> </a:t>
            </a:r>
            <a:r>
              <a:rPr lang="it-IT" b="1" i="1" dirty="0">
                <a:latin typeface="Bookman Old Style" pitchFamily="18" charset="0"/>
              </a:rPr>
              <a:t>reale</a:t>
            </a:r>
            <a:r>
              <a:rPr lang="it-IT" i="1" dirty="0">
                <a:latin typeface="Bookman Old Style" pitchFamily="18" charset="0"/>
              </a:rPr>
              <a:t> in grado di alimentare </a:t>
            </a:r>
            <a:r>
              <a:rPr lang="it-IT" i="1" dirty="0" smtClean="0">
                <a:latin typeface="Bookman Old Style" pitchFamily="18" charset="0"/>
              </a:rPr>
              <a:t>l’</a:t>
            </a:r>
            <a:r>
              <a:rPr lang="it-IT" b="1" i="1" dirty="0" smtClean="0">
                <a:latin typeface="Bookman Old Style" pitchFamily="18" charset="0"/>
              </a:rPr>
              <a:t>innovazione</a:t>
            </a:r>
            <a:r>
              <a:rPr lang="it-IT" i="1" dirty="0" smtClean="0">
                <a:latin typeface="Bookman Old Style" pitchFamily="18" charset="0"/>
              </a:rPr>
              <a:t>.»</a:t>
            </a:r>
          </a:p>
          <a:p>
            <a:pPr algn="r"/>
            <a:r>
              <a:rPr lang="it-IT" sz="1400" i="1" dirty="0" smtClean="0"/>
              <a:t>(Giovanni Biondi)</a:t>
            </a:r>
            <a:endParaRPr lang="it-IT" sz="1400" i="1" dirty="0">
              <a:latin typeface="Bookman Old Style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99592" y="220486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tratta di un percorso, di un processo. E cioè…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267744" y="2780928"/>
            <a:ext cx="4248472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DOCUMENTAZIONE EDUCATIVA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267744" y="4139788"/>
            <a:ext cx="4248472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RISORSA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267744" y="5507940"/>
            <a:ext cx="4248472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INNOVAZIONE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eccia circolare a destra 8"/>
          <p:cNvSpPr/>
          <p:nvPr/>
        </p:nvSpPr>
        <p:spPr>
          <a:xfrm>
            <a:off x="1475656" y="2924944"/>
            <a:ext cx="720080" cy="1512168"/>
          </a:xfrm>
          <a:prstGeom prst="curvedRightArrow">
            <a:avLst>
              <a:gd name="adj1" fmla="val 19551"/>
              <a:gd name="adj2" fmla="val 40303"/>
              <a:gd name="adj3" fmla="val 25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Freccia circolare a destra 10"/>
          <p:cNvSpPr/>
          <p:nvPr/>
        </p:nvSpPr>
        <p:spPr>
          <a:xfrm flipH="1">
            <a:off x="6588224" y="4261738"/>
            <a:ext cx="720080" cy="1615534"/>
          </a:xfrm>
          <a:prstGeom prst="curvedRightArrow">
            <a:avLst>
              <a:gd name="adj1" fmla="val 19551"/>
              <a:gd name="adj2" fmla="val 40303"/>
              <a:gd name="adj3" fmla="val 25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619672" y="3356992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 smtClean="0"/>
              <a:t>registri di classe, registri del docente, PEI, PDP, diari di esperienze didattiche, report di laboratori creativi, cronache </a:t>
            </a:r>
          </a:p>
          <a:p>
            <a:pPr algn="ctr"/>
            <a:r>
              <a:rPr lang="it-IT" sz="1200" i="1" dirty="0" smtClean="0"/>
              <a:t>di profili cognitivi-comportamentali, ecc.</a:t>
            </a:r>
            <a:endParaRPr lang="it-IT" sz="1200" i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619672" y="476753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 smtClean="0"/>
              <a:t>fonte attiva di informazioni e indirizzi (dati statistici, registrazioni, </a:t>
            </a:r>
          </a:p>
          <a:p>
            <a:pPr algn="ctr"/>
            <a:r>
              <a:rPr lang="it-IT" sz="1200" i="1" dirty="0" smtClean="0"/>
              <a:t>buone pratiche, indicazioni metodologiche ed operative, ecc.</a:t>
            </a:r>
            <a:endParaRPr lang="it-IT" sz="1200" i="1" dirty="0"/>
          </a:p>
        </p:txBody>
      </p:sp>
    </p:spTree>
    <p:extLst>
      <p:ext uri="{BB962C8B-B14F-4D97-AF65-F5344CB8AC3E}">
        <p14:creationId xmlns:p14="http://schemas.microsoft.com/office/powerpoint/2010/main" xmlns="" val="358301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205663" cy="568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627784" y="5661248"/>
            <a:ext cx="352839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7745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e 7"/>
          <p:cNvSpPr/>
          <p:nvPr/>
        </p:nvSpPr>
        <p:spPr>
          <a:xfrm>
            <a:off x="1547664" y="4797152"/>
            <a:ext cx="5472608" cy="1571402"/>
          </a:xfrm>
          <a:prstGeom prst="ellipse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683568" y="620688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Si consideri che nella più recente normativa scolastica uno dei criteri definiti per la valutazione del docente sin dal periodo di prova e formazione consiste nel: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pPr algn="just"/>
            <a:r>
              <a:rPr lang="it-IT" i="1" dirty="0" smtClean="0"/>
              <a:t>«</a:t>
            </a:r>
            <a:r>
              <a:rPr lang="it-IT" b="1" i="1" dirty="0" smtClean="0"/>
              <a:t>corretto </a:t>
            </a:r>
            <a:r>
              <a:rPr lang="it-IT" b="1" i="1" dirty="0"/>
              <a:t>possesso ed esercizio delle competenze culturali, disciplinari, didattiche e metodologiche </a:t>
            </a:r>
            <a:r>
              <a:rPr lang="it-IT" i="1" dirty="0"/>
              <a:t>con riferimento ai nuclei fondanti dei saperi, ai traguardi di competenza e agli obiettivi di apprendimento previsti dagli ordinamenti </a:t>
            </a:r>
            <a:r>
              <a:rPr lang="it-IT" i="1" dirty="0" smtClean="0"/>
              <a:t>vigenti.» </a:t>
            </a:r>
            <a:endParaRPr lang="it-IT" i="1" dirty="0"/>
          </a:p>
        </p:txBody>
      </p:sp>
      <p:sp>
        <p:nvSpPr>
          <p:cNvPr id="5" name="Freccia in giù 4"/>
          <p:cNvSpPr/>
          <p:nvPr/>
        </p:nvSpPr>
        <p:spPr>
          <a:xfrm>
            <a:off x="3923928" y="4149080"/>
            <a:ext cx="792088" cy="936104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611560" y="2708920"/>
            <a:ext cx="7416824" cy="144016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835696" y="5169966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La </a:t>
            </a:r>
            <a:r>
              <a:rPr lang="it-IT" b="1" dirty="0" smtClean="0"/>
              <a:t>documentazione</a:t>
            </a:r>
            <a:r>
              <a:rPr lang="it-IT" dirty="0" smtClean="0"/>
              <a:t> e la </a:t>
            </a:r>
            <a:r>
              <a:rPr lang="it-IT" b="1" dirty="0" smtClean="0"/>
              <a:t>valutazione</a:t>
            </a:r>
            <a:r>
              <a:rPr lang="it-IT" dirty="0" smtClean="0"/>
              <a:t> rientrano tra le competenze didattiche </a:t>
            </a:r>
          </a:p>
          <a:p>
            <a:pPr algn="ctr"/>
            <a:r>
              <a:rPr lang="it-IT" dirty="0" smtClean="0"/>
              <a:t>e metodologiche  dei docenti.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8334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39552" y="620688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i="1" dirty="0" smtClean="0"/>
              <a:t>La </a:t>
            </a:r>
            <a:r>
              <a:rPr lang="it-IT" sz="2000" b="1" i="1" dirty="0" smtClean="0"/>
              <a:t>‘documentazione scolastica’ </a:t>
            </a:r>
            <a:r>
              <a:rPr lang="it-IT" sz="2000" i="1" dirty="0" smtClean="0"/>
              <a:t>e la</a:t>
            </a:r>
            <a:r>
              <a:rPr lang="it-IT" sz="2000" b="1" i="1" dirty="0" smtClean="0"/>
              <a:t> ‘valutazione </a:t>
            </a:r>
            <a:r>
              <a:rPr lang="it-IT" sz="2000" b="1" i="1" dirty="0"/>
              <a:t>didattica</a:t>
            </a:r>
            <a:r>
              <a:rPr lang="it-IT" sz="2000" b="1" i="1" dirty="0" smtClean="0"/>
              <a:t>’ </a:t>
            </a:r>
            <a:r>
              <a:rPr lang="it-IT" sz="2000" i="1" dirty="0" smtClean="0"/>
              <a:t>sono dunque due momenti </a:t>
            </a:r>
            <a:r>
              <a:rPr lang="it-IT" sz="2000" u="sng" dirty="0" smtClean="0"/>
              <a:t>integrati</a:t>
            </a:r>
            <a:r>
              <a:rPr lang="it-IT" sz="2000" i="1" dirty="0" smtClean="0"/>
              <a:t> e </a:t>
            </a:r>
            <a:r>
              <a:rPr lang="it-IT" sz="2000" u="sng" dirty="0" smtClean="0"/>
              <a:t>funzionali</a:t>
            </a:r>
            <a:r>
              <a:rPr lang="it-IT" sz="2000" i="1" dirty="0" smtClean="0"/>
              <a:t> al </a:t>
            </a:r>
            <a:r>
              <a:rPr lang="it-IT" sz="2000" u="sng" dirty="0" smtClean="0"/>
              <a:t>miglioramento</a:t>
            </a:r>
            <a:r>
              <a:rPr lang="it-IT" sz="2000" i="1" dirty="0" smtClean="0"/>
              <a:t> del servizio didattico educativo offerto dall’istituzione scolastica.</a:t>
            </a:r>
          </a:p>
        </p:txBody>
      </p:sp>
      <p:grpSp>
        <p:nvGrpSpPr>
          <p:cNvPr id="12" name="Gruppo 11"/>
          <p:cNvGrpSpPr/>
          <p:nvPr/>
        </p:nvGrpSpPr>
        <p:grpSpPr>
          <a:xfrm>
            <a:off x="1619672" y="2361654"/>
            <a:ext cx="5544616" cy="2651522"/>
            <a:chOff x="1619672" y="2361654"/>
            <a:chExt cx="5544616" cy="2651522"/>
          </a:xfrm>
        </p:grpSpPr>
        <p:sp>
          <p:nvSpPr>
            <p:cNvPr id="11" name="Ovale 10"/>
            <p:cNvSpPr/>
            <p:nvPr/>
          </p:nvSpPr>
          <p:spPr>
            <a:xfrm>
              <a:off x="3275856" y="3397641"/>
              <a:ext cx="2376264" cy="60742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3" name="Gruppo 2"/>
            <p:cNvGrpSpPr/>
            <p:nvPr/>
          </p:nvGrpSpPr>
          <p:grpSpPr>
            <a:xfrm>
              <a:off x="1619672" y="2361654"/>
              <a:ext cx="5544616" cy="2651522"/>
              <a:chOff x="179512" y="2361654"/>
              <a:chExt cx="5544616" cy="2651522"/>
            </a:xfrm>
          </p:grpSpPr>
          <p:sp>
            <p:nvSpPr>
              <p:cNvPr id="5" name="CasellaDiTesto 4"/>
              <p:cNvSpPr txBox="1"/>
              <p:nvPr/>
            </p:nvSpPr>
            <p:spPr>
              <a:xfrm>
                <a:off x="827584" y="2361654"/>
                <a:ext cx="4248472" cy="92333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endParaRPr lang="it-IT" b="1" dirty="0" smtClean="0"/>
              </a:p>
              <a:p>
                <a:pPr algn="ctr"/>
                <a:r>
                  <a:rPr lang="it-IT" b="1" dirty="0" smtClean="0"/>
                  <a:t>Documentazione scolastica</a:t>
                </a:r>
              </a:p>
              <a:p>
                <a:endParaRPr lang="it-IT" dirty="0"/>
              </a:p>
            </p:txBody>
          </p:sp>
          <p:sp>
            <p:nvSpPr>
              <p:cNvPr id="6" name="CasellaDiTesto 5"/>
              <p:cNvSpPr txBox="1"/>
              <p:nvPr/>
            </p:nvSpPr>
            <p:spPr>
              <a:xfrm>
                <a:off x="827584" y="4089846"/>
                <a:ext cx="4248472" cy="92333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endParaRPr lang="it-IT" b="1" dirty="0" smtClean="0"/>
              </a:p>
              <a:p>
                <a:pPr algn="ctr"/>
                <a:r>
                  <a:rPr lang="it-IT" b="1" dirty="0" smtClean="0"/>
                  <a:t>Valutazione didattica</a:t>
                </a:r>
              </a:p>
              <a:p>
                <a:endParaRPr lang="it-IT" dirty="0"/>
              </a:p>
            </p:txBody>
          </p:sp>
          <p:sp>
            <p:nvSpPr>
              <p:cNvPr id="2" name="Freccia circolare a destra 1"/>
              <p:cNvSpPr/>
              <p:nvPr/>
            </p:nvSpPr>
            <p:spPr>
              <a:xfrm>
                <a:off x="179512" y="3140968"/>
                <a:ext cx="720080" cy="1152128"/>
              </a:xfrm>
              <a:prstGeom prst="curvedRightArrow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Freccia circolare a destra 7"/>
              <p:cNvSpPr/>
              <p:nvPr/>
            </p:nvSpPr>
            <p:spPr>
              <a:xfrm rot="10800000">
                <a:off x="5004048" y="3082272"/>
                <a:ext cx="720080" cy="1152128"/>
              </a:xfrm>
              <a:prstGeom prst="curvedRightArrow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Freccia in giù 3"/>
            <p:cNvSpPr/>
            <p:nvPr/>
          </p:nvSpPr>
          <p:spPr>
            <a:xfrm>
              <a:off x="2699792" y="3068960"/>
              <a:ext cx="432048" cy="576064"/>
            </a:xfrm>
            <a:prstGeom prst="down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Freccia in giù 8"/>
            <p:cNvSpPr/>
            <p:nvPr/>
          </p:nvSpPr>
          <p:spPr>
            <a:xfrm rot="10800000">
              <a:off x="5751302" y="3676383"/>
              <a:ext cx="432048" cy="576064"/>
            </a:xfrm>
            <a:prstGeom prst="down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3275856" y="3522494"/>
            <a:ext cx="2475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MIGLIORAMENTO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xmlns="" val="316912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323528" y="476672"/>
            <a:ext cx="7920880" cy="4464496"/>
            <a:chOff x="323528" y="476672"/>
            <a:chExt cx="7920880" cy="4464496"/>
          </a:xfrm>
        </p:grpSpPr>
        <p:sp>
          <p:nvSpPr>
            <p:cNvPr id="4" name="Rettangolo 3"/>
            <p:cNvSpPr/>
            <p:nvPr/>
          </p:nvSpPr>
          <p:spPr>
            <a:xfrm>
              <a:off x="323528" y="847740"/>
              <a:ext cx="7920880" cy="4093428"/>
            </a:xfrm>
            <a:prstGeom prst="rect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endParaRPr lang="it-I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it-I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it-IT" sz="32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"</a:t>
              </a:r>
              <a:r>
                <a:rPr lang="it-IT" sz="32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 tratta di accertare </a:t>
              </a:r>
              <a:endParaRPr lang="it-IT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it-IT" sz="32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non </a:t>
              </a:r>
              <a:r>
                <a:rPr lang="it-IT" sz="32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ciò che lo studente sa, </a:t>
              </a:r>
              <a:endParaRPr lang="it-IT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it-IT" sz="32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 </a:t>
              </a:r>
              <a:r>
                <a:rPr lang="it-IT" sz="32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ciò che sa fare con ciò che sa." </a:t>
              </a:r>
              <a:endParaRPr lang="it-IT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it-IT" dirty="0"/>
            </a:p>
            <a:p>
              <a:endParaRPr lang="it-IT" dirty="0"/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(G. P. Wiggins, </a:t>
              </a:r>
              <a:r>
                <a:rPr lang="en-US" sz="1600" i="1" dirty="0">
                  <a:solidFill>
                    <a:schemeClr val="bg1"/>
                  </a:solidFill>
                </a:rPr>
                <a:t>Assessing Student Performance. </a:t>
              </a:r>
              <a:endParaRPr lang="en-US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i="1" dirty="0" smtClean="0">
                  <a:solidFill>
                    <a:schemeClr val="bg1"/>
                  </a:solidFill>
                </a:rPr>
                <a:t>Exploring </a:t>
              </a:r>
              <a:r>
                <a:rPr lang="en-US" sz="1600" i="1" dirty="0">
                  <a:solidFill>
                    <a:schemeClr val="bg1"/>
                  </a:solidFill>
                </a:rPr>
                <a:t>the Purpose and Limits of Testing</a:t>
              </a:r>
              <a:r>
                <a:rPr lang="en-US" sz="1600" dirty="0">
                  <a:solidFill>
                    <a:schemeClr val="bg1"/>
                  </a:solidFill>
                </a:rPr>
                <a:t>, San Francisco 1993, p.24</a:t>
              </a:r>
              <a:r>
                <a:rPr lang="en-US" sz="1600" dirty="0" smtClean="0">
                  <a:solidFill>
                    <a:schemeClr val="bg1"/>
                  </a:solidFill>
                </a:rPr>
                <a:t>)</a:t>
              </a:r>
            </a:p>
            <a:p>
              <a:pPr algn="ctr"/>
              <a:endParaRPr lang="en-US" sz="1600" dirty="0">
                <a:solidFill>
                  <a:schemeClr val="bg1"/>
                </a:solidFill>
              </a:endParaRPr>
            </a:p>
            <a:p>
              <a:pPr algn="ctr"/>
              <a:endParaRPr lang="en-US" sz="1600" dirty="0" smtClean="0">
                <a:solidFill>
                  <a:schemeClr val="bg1"/>
                </a:solidFill>
              </a:endParaRPr>
            </a:p>
            <a:p>
              <a:pPr algn="ctr"/>
              <a:endParaRPr lang="it-IT" sz="1600" dirty="0">
                <a:solidFill>
                  <a:schemeClr val="bg1"/>
                </a:solidFill>
              </a:endParaRPr>
            </a:p>
          </p:txBody>
        </p:sp>
        <p:sp>
          <p:nvSpPr>
            <p:cNvPr id="5" name="Ovale 4"/>
            <p:cNvSpPr/>
            <p:nvPr/>
          </p:nvSpPr>
          <p:spPr>
            <a:xfrm>
              <a:off x="827584" y="476672"/>
              <a:ext cx="864096" cy="7920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xmlns="" val="280480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e 7"/>
          <p:cNvSpPr/>
          <p:nvPr/>
        </p:nvSpPr>
        <p:spPr>
          <a:xfrm>
            <a:off x="467544" y="4077072"/>
            <a:ext cx="504056" cy="504056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2411760" y="3356992"/>
            <a:ext cx="504056" cy="504056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2123728" y="2564904"/>
            <a:ext cx="504056" cy="504056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467544" y="1305342"/>
            <a:ext cx="806489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La frase di </a:t>
            </a:r>
            <a:r>
              <a:rPr lang="it-IT" dirty="0" err="1"/>
              <a:t>Wiggins</a:t>
            </a:r>
            <a:r>
              <a:rPr lang="it-IT" dirty="0"/>
              <a:t> è utile alla nostra </a:t>
            </a:r>
            <a:r>
              <a:rPr lang="it-IT" dirty="0" smtClean="0"/>
              <a:t>riflessione: essa offre </a:t>
            </a:r>
            <a:r>
              <a:rPr lang="it-IT" dirty="0"/>
              <a:t>molti spunti di analisi tanto sulla 'documentazione' quanto sulla 'valutazione' didattica</a:t>
            </a:r>
            <a:r>
              <a:rPr lang="it-IT" dirty="0" smtClean="0"/>
              <a:t>.</a:t>
            </a:r>
          </a:p>
          <a:p>
            <a:r>
              <a:rPr lang="it-IT" dirty="0"/>
              <a:t/>
            </a:r>
            <a:br>
              <a:rPr lang="it-IT" dirty="0"/>
            </a:br>
            <a:r>
              <a:rPr lang="it-IT" dirty="0"/>
              <a:t>Ci sono alcuni aspetti essenziali da evidenziare</a:t>
            </a:r>
            <a:r>
              <a:rPr lang="it-IT" dirty="0" smtClean="0"/>
              <a:t>:</a:t>
            </a:r>
          </a:p>
          <a:p>
            <a:pPr algn="ctr"/>
            <a:r>
              <a:rPr lang="it-IT" dirty="0"/>
              <a:t/>
            </a:r>
            <a:br>
              <a:rPr lang="it-IT" dirty="0"/>
            </a:br>
            <a:r>
              <a:rPr lang="it-IT" sz="1600" b="1" i="1" dirty="0"/>
              <a:t>1) </a:t>
            </a:r>
            <a:r>
              <a:rPr lang="it-IT" sz="1600" i="1" dirty="0"/>
              <a:t>l'azione principale da svolgere è  "</a:t>
            </a:r>
            <a:r>
              <a:rPr lang="it-IT" sz="1600" b="1" i="1" dirty="0"/>
              <a:t>accertare</a:t>
            </a:r>
            <a:r>
              <a:rPr lang="it-IT" sz="1600" i="1" dirty="0"/>
              <a:t>"; </a:t>
            </a:r>
            <a:endParaRPr lang="it-IT" sz="1600" i="1" dirty="0" smtClean="0"/>
          </a:p>
          <a:p>
            <a:pPr algn="ctr"/>
            <a:endParaRPr lang="it-IT" sz="1600" i="1" dirty="0" smtClean="0"/>
          </a:p>
          <a:p>
            <a:pPr algn="ctr"/>
            <a:r>
              <a:rPr lang="it-IT" sz="1600" i="1" dirty="0"/>
              <a:t/>
            </a:r>
            <a:br>
              <a:rPr lang="it-IT" sz="1600" i="1" dirty="0"/>
            </a:br>
            <a:r>
              <a:rPr lang="it-IT" sz="1600" b="1" i="1" dirty="0"/>
              <a:t>2) </a:t>
            </a:r>
            <a:r>
              <a:rPr lang="it-IT" sz="1600" i="1" dirty="0"/>
              <a:t>il soggetto destinatario è lo "</a:t>
            </a:r>
            <a:r>
              <a:rPr lang="it-IT" sz="1600" b="1" i="1" dirty="0"/>
              <a:t>studente</a:t>
            </a:r>
            <a:r>
              <a:rPr lang="it-IT" sz="1600" i="1" dirty="0" smtClean="0"/>
              <a:t>";</a:t>
            </a:r>
          </a:p>
          <a:p>
            <a:pPr algn="ctr"/>
            <a:endParaRPr lang="it-IT" sz="1600" i="1" dirty="0" smtClean="0"/>
          </a:p>
          <a:p>
            <a:pPr algn="ctr"/>
            <a:r>
              <a:rPr lang="it-IT" sz="1600" i="1" dirty="0"/>
              <a:t/>
            </a:r>
            <a:br>
              <a:rPr lang="it-IT" sz="1600" i="1" dirty="0"/>
            </a:br>
            <a:r>
              <a:rPr lang="it-IT" sz="1600" b="1" i="1" dirty="0"/>
              <a:t>3) </a:t>
            </a:r>
            <a:r>
              <a:rPr lang="it-IT" sz="1600" i="1" dirty="0"/>
              <a:t>l'oggetto di accertamento non è la conoscenza (quel che sa) né l'abilità  (quel che fa), bensì la "</a:t>
            </a:r>
            <a:r>
              <a:rPr lang="it-IT" sz="1600" b="1" i="1" dirty="0"/>
              <a:t>competenza</a:t>
            </a:r>
            <a:r>
              <a:rPr lang="it-IT" sz="1600" i="1" dirty="0"/>
              <a:t>" (quel che sa fare con ciò che sa).</a:t>
            </a:r>
          </a:p>
        </p:txBody>
      </p:sp>
    </p:spTree>
    <p:extLst>
      <p:ext uri="{BB962C8B-B14F-4D97-AF65-F5344CB8AC3E}">
        <p14:creationId xmlns:p14="http://schemas.microsoft.com/office/powerpoint/2010/main" xmlns="" val="111207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395536" y="1288792"/>
            <a:ext cx="7704856" cy="2356232"/>
            <a:chOff x="395536" y="476672"/>
            <a:chExt cx="7704856" cy="2356232"/>
          </a:xfrm>
        </p:grpSpPr>
        <p:sp>
          <p:nvSpPr>
            <p:cNvPr id="6" name="Ovale 5"/>
            <p:cNvSpPr/>
            <p:nvPr/>
          </p:nvSpPr>
          <p:spPr>
            <a:xfrm>
              <a:off x="395536" y="476672"/>
              <a:ext cx="2448272" cy="235623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1979712" y="692696"/>
              <a:ext cx="6120680" cy="43204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DOCUMENTARE/VALUTARE CON SERIETA’</a:t>
              </a:r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" name="Rettangolo 3"/>
          <p:cNvSpPr/>
          <p:nvPr/>
        </p:nvSpPr>
        <p:spPr>
          <a:xfrm>
            <a:off x="539552" y="1071546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i="1" dirty="0"/>
              <a:t>Soffermiamoci </a:t>
            </a:r>
            <a:r>
              <a:rPr lang="it-IT" b="1" i="1" dirty="0" smtClean="0"/>
              <a:t>in breve sui </a:t>
            </a:r>
            <a:r>
              <a:rPr lang="it-IT" b="1" i="1" dirty="0"/>
              <a:t>tre aspetti </a:t>
            </a:r>
            <a:r>
              <a:rPr lang="it-IT" b="1" i="1" dirty="0" smtClean="0"/>
              <a:t>evidenziati…</a:t>
            </a:r>
          </a:p>
          <a:p>
            <a:pPr algn="just"/>
            <a:endParaRPr lang="it-IT" dirty="0"/>
          </a:p>
          <a:p>
            <a:pPr algn="just"/>
            <a:endParaRPr lang="it-IT" dirty="0" smtClean="0"/>
          </a:p>
          <a:p>
            <a:pPr algn="just"/>
            <a:endParaRPr lang="it-IT" dirty="0"/>
          </a:p>
          <a:p>
            <a:pPr algn="just"/>
            <a:endParaRPr lang="it-IT" dirty="0" smtClean="0"/>
          </a:p>
          <a:p>
            <a:pPr algn="just"/>
            <a:endParaRPr lang="it-IT" dirty="0" smtClean="0"/>
          </a:p>
          <a:p>
            <a:pPr algn="just"/>
            <a:r>
              <a:rPr lang="it-IT" dirty="0"/>
              <a:t/>
            </a:r>
            <a:br>
              <a:rPr lang="it-IT" dirty="0"/>
            </a:br>
            <a:r>
              <a:rPr lang="it-IT" b="1" dirty="0"/>
              <a:t>1) </a:t>
            </a:r>
            <a:r>
              <a:rPr lang="it-IT" dirty="0"/>
              <a:t>"Accertare" vuol dire verificare e attestare con certezza la sussistenza di un fatto, per assicurare rigore e credibilità all'attività didattica, ancorandola a un repertorio di notizie attendibili, cioè riferibili a fenomeni concreti, reali, allo scopo di garantire un giudizio adeguato sui fatti considerati</a:t>
            </a:r>
            <a:r>
              <a:rPr lang="it-IT" dirty="0" smtClean="0"/>
              <a:t>.</a:t>
            </a:r>
          </a:p>
          <a:p>
            <a:pPr algn="just"/>
            <a:r>
              <a:rPr lang="it-IT" i="1" dirty="0"/>
              <a:t/>
            </a:r>
            <a:br>
              <a:rPr lang="it-IT" i="1" dirty="0"/>
            </a:b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xmlns="" val="213983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395536" y="476672"/>
            <a:ext cx="7704856" cy="2356232"/>
            <a:chOff x="395536" y="476672"/>
            <a:chExt cx="7704856" cy="2356232"/>
          </a:xfrm>
        </p:grpSpPr>
        <p:sp>
          <p:nvSpPr>
            <p:cNvPr id="6" name="Ovale 5"/>
            <p:cNvSpPr/>
            <p:nvPr/>
          </p:nvSpPr>
          <p:spPr>
            <a:xfrm>
              <a:off x="395536" y="476672"/>
              <a:ext cx="2448272" cy="235623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1979712" y="692696"/>
              <a:ext cx="6120680" cy="43204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DOCUMENTARE/VALUTARE IL DIALOGO</a:t>
              </a:r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" name="Rettangolo 3"/>
          <p:cNvSpPr/>
          <p:nvPr/>
        </p:nvSpPr>
        <p:spPr>
          <a:xfrm>
            <a:off x="827584" y="2071678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/>
              <a:t>2) </a:t>
            </a:r>
            <a:r>
              <a:rPr lang="it-IT" dirty="0"/>
              <a:t>Lo studente - ossia la sua formazione umana, culturale e professionale - è il fine ultimo dell'agire scolastico. Non è scontato ribadirlo: la sua insopprimibile presenza ne è il perno fondante. Senza il riconoscimento prioritario della dignità e delle qualità dello studente, la duplice impresa di documentazione/valutazione non avrebbe alcun senso, perché l'intero processo di insegnamento/apprendimento smarrirebbe il suo fine ultimo</a:t>
            </a:r>
            <a:r>
              <a:rPr lang="it-IT" dirty="0" smtClean="0"/>
              <a:t>.</a:t>
            </a: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93661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395536" y="476672"/>
            <a:ext cx="7704856" cy="2356232"/>
            <a:chOff x="395536" y="476672"/>
            <a:chExt cx="7704856" cy="2356232"/>
          </a:xfrm>
        </p:grpSpPr>
        <p:sp>
          <p:nvSpPr>
            <p:cNvPr id="5" name="Ovale 4"/>
            <p:cNvSpPr/>
            <p:nvPr/>
          </p:nvSpPr>
          <p:spPr>
            <a:xfrm>
              <a:off x="395536" y="476672"/>
              <a:ext cx="2448272" cy="235623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1979712" y="692696"/>
              <a:ext cx="6120680" cy="43204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DOCUMENTARE/VALUTARE IL SAPER FARE</a:t>
              </a:r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" name="Rettangolo 3"/>
          <p:cNvSpPr/>
          <p:nvPr/>
        </p:nvSpPr>
        <p:spPr>
          <a:xfrm>
            <a:off x="899592" y="2000240"/>
            <a:ext cx="72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/>
              <a:t>3) </a:t>
            </a:r>
            <a:r>
              <a:rPr lang="it-IT" dirty="0"/>
              <a:t>Se tra il dire e il fare c'è di mezzo il mare, tra il fare e il saper fare c'è di mezzo l'imparare ad imparare. Che cosa vuol dire?</a:t>
            </a:r>
            <a:br>
              <a:rPr lang="it-IT" dirty="0"/>
            </a:br>
            <a:r>
              <a:rPr lang="it-IT" dirty="0"/>
              <a:t>Significa che soltanto un'adeguata elaborazione della realtà in chiave metacognitiva consente allo studente di apprendere con consapevolezza i contenuti e, soprattutto, di finalizzare quell'apprendimento </a:t>
            </a:r>
            <a:r>
              <a:rPr lang="it-IT" dirty="0" smtClean="0"/>
              <a:t>in modo consapevole </a:t>
            </a:r>
            <a:r>
              <a:rPr lang="it-IT" dirty="0"/>
              <a:t>ad un impiego strategico delle cose imparate</a:t>
            </a:r>
            <a:r>
              <a:rPr lang="it-IT" dirty="0" smtClean="0"/>
              <a:t>.</a:t>
            </a:r>
          </a:p>
          <a:p>
            <a:pPr algn="just"/>
            <a:endParaRPr lang="it-IT" dirty="0"/>
          </a:p>
          <a:p>
            <a:pPr algn="just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xmlns="" val="73471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ente\Desktop\DocVal\Definizione - Competenza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81019"/>
            <a:ext cx="6552728" cy="490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08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1835696" y="908720"/>
            <a:ext cx="4680520" cy="43924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23528" y="548680"/>
            <a:ext cx="7992888" cy="4057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  <a:spcBef>
                <a:spcPts val="500"/>
              </a:spcBef>
              <a:defRPr/>
            </a:pPr>
            <a:r>
              <a:rPr lang="it-IT" dirty="0" smtClean="0"/>
              <a:t>E’ </a:t>
            </a:r>
            <a:r>
              <a:rPr lang="it-IT" dirty="0"/>
              <a:t>il caso di ricordare: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defRPr/>
            </a:pPr>
            <a:endParaRPr lang="it-IT" dirty="0" smtClean="0"/>
          </a:p>
          <a:p>
            <a:pPr algn="just">
              <a:lnSpc>
                <a:spcPct val="80000"/>
              </a:lnSpc>
              <a:spcBef>
                <a:spcPts val="500"/>
              </a:spcBef>
              <a:defRPr/>
            </a:pPr>
            <a:endParaRPr lang="it-IT" dirty="0"/>
          </a:p>
          <a:p>
            <a:pPr algn="just">
              <a:lnSpc>
                <a:spcPct val="80000"/>
              </a:lnSpc>
              <a:spcBef>
                <a:spcPts val="500"/>
              </a:spcBef>
              <a:defRPr/>
            </a:pPr>
            <a:endParaRPr lang="it-IT" dirty="0"/>
          </a:p>
          <a:p>
            <a:pPr marL="285750" indent="-285750" algn="just">
              <a:lnSpc>
                <a:spcPct val="80000"/>
              </a:lnSpc>
              <a:spcBef>
                <a:spcPts val="500"/>
              </a:spcBef>
              <a:buFont typeface="Wingdings" pitchFamily="2" charset="2"/>
              <a:buChar char="q"/>
              <a:defRPr/>
            </a:pPr>
            <a:r>
              <a:rPr lang="it-IT" i="1" dirty="0"/>
              <a:t>Le </a:t>
            </a:r>
            <a:r>
              <a:rPr lang="it-IT" b="1" i="1" dirty="0"/>
              <a:t>competenze</a:t>
            </a:r>
            <a:r>
              <a:rPr lang="it-IT" i="1" dirty="0"/>
              <a:t> sono il fine dell’azione didattica e conferiscono senso e significato al curricolo.  </a:t>
            </a:r>
          </a:p>
          <a:p>
            <a:pPr marL="285750" indent="-285750" algn="just">
              <a:lnSpc>
                <a:spcPct val="80000"/>
              </a:lnSpc>
              <a:spcBef>
                <a:spcPts val="500"/>
              </a:spcBef>
              <a:buFont typeface="Wingdings" pitchFamily="2" charset="2"/>
              <a:buChar char="q"/>
              <a:defRPr/>
            </a:pPr>
            <a:endParaRPr lang="it-IT" i="1" dirty="0" smtClean="0"/>
          </a:p>
          <a:p>
            <a:pPr marL="285750" indent="-285750" algn="just">
              <a:lnSpc>
                <a:spcPct val="80000"/>
              </a:lnSpc>
              <a:spcBef>
                <a:spcPts val="500"/>
              </a:spcBef>
              <a:buFont typeface="Wingdings" pitchFamily="2" charset="2"/>
              <a:buChar char="q"/>
              <a:defRPr/>
            </a:pPr>
            <a:endParaRPr lang="it-IT" i="1" dirty="0"/>
          </a:p>
          <a:p>
            <a:pPr marL="285750" indent="-285750" algn="just">
              <a:lnSpc>
                <a:spcPct val="80000"/>
              </a:lnSpc>
              <a:spcBef>
                <a:spcPts val="500"/>
              </a:spcBef>
              <a:buFont typeface="Wingdings" pitchFamily="2" charset="2"/>
              <a:buChar char="q"/>
              <a:defRPr/>
            </a:pPr>
            <a:r>
              <a:rPr lang="it-IT" i="1" dirty="0" smtClean="0"/>
              <a:t>Le </a:t>
            </a:r>
            <a:r>
              <a:rPr lang="it-IT" b="1" i="1" dirty="0" smtClean="0"/>
              <a:t>competenze</a:t>
            </a:r>
            <a:r>
              <a:rPr lang="it-IT" i="1" dirty="0" smtClean="0"/>
              <a:t> non sono direttamente documentabili/valutabili; lo sono soltanto </a:t>
            </a:r>
            <a:r>
              <a:rPr lang="it-IT" i="1" dirty="0"/>
              <a:t>attraverso le attività svolte dal docente e attraverso le </a:t>
            </a:r>
            <a:r>
              <a:rPr lang="it-IT" dirty="0"/>
              <a:t>performance</a:t>
            </a:r>
            <a:r>
              <a:rPr lang="it-IT" i="1" dirty="0"/>
              <a:t> degli alunni.</a:t>
            </a:r>
          </a:p>
          <a:p>
            <a:pPr marL="285750" indent="-285750" algn="just">
              <a:lnSpc>
                <a:spcPct val="80000"/>
              </a:lnSpc>
              <a:spcBef>
                <a:spcPts val="500"/>
              </a:spcBef>
              <a:buFont typeface="Wingdings" pitchFamily="2" charset="2"/>
              <a:buChar char="q"/>
              <a:defRPr/>
            </a:pPr>
            <a:endParaRPr lang="it-IT" i="1" dirty="0" smtClean="0"/>
          </a:p>
          <a:p>
            <a:pPr algn="just">
              <a:lnSpc>
                <a:spcPct val="80000"/>
              </a:lnSpc>
              <a:spcBef>
                <a:spcPts val="500"/>
              </a:spcBef>
              <a:defRPr/>
            </a:pPr>
            <a:endParaRPr lang="it-IT" i="1" dirty="0"/>
          </a:p>
          <a:p>
            <a:pPr marL="285750" indent="-285750" algn="just">
              <a:lnSpc>
                <a:spcPct val="80000"/>
              </a:lnSpc>
              <a:spcBef>
                <a:spcPts val="500"/>
              </a:spcBef>
              <a:buFont typeface="Wingdings" pitchFamily="2" charset="2"/>
              <a:buChar char="q"/>
              <a:defRPr/>
            </a:pPr>
            <a:r>
              <a:rPr lang="it-IT" i="1" dirty="0"/>
              <a:t>Le </a:t>
            </a:r>
            <a:r>
              <a:rPr lang="it-IT" b="1" i="1" dirty="0"/>
              <a:t>competenze</a:t>
            </a:r>
            <a:r>
              <a:rPr lang="it-IT" i="1" dirty="0"/>
              <a:t> sono </a:t>
            </a:r>
            <a:r>
              <a:rPr lang="it-IT" i="1" dirty="0" smtClean="0"/>
              <a:t>conoscenze/abilità attivate in contesti operativi, quali quelli professionali.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xmlns="" val="13331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004048" y="2996952"/>
            <a:ext cx="2952328" cy="2808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611560" y="260648"/>
            <a:ext cx="2952328" cy="2808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194" name="Picture 2" descr="C:\Users\Utente\Desktop\DocVal\Valutare le competen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21008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492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44624"/>
            <a:ext cx="77048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dirty="0">
              <a:latin typeface="Book Antiqua" pitchFamily="18" charset="0"/>
            </a:endParaRPr>
          </a:p>
          <a:p>
            <a:pPr algn="just"/>
            <a:r>
              <a:rPr lang="it-IT" dirty="0" smtClean="0">
                <a:latin typeface="Book Antiqua" pitchFamily="18" charset="0"/>
              </a:rPr>
              <a:t>Se </a:t>
            </a:r>
            <a:r>
              <a:rPr lang="it-IT" dirty="0">
                <a:latin typeface="Book Antiqua" pitchFamily="18" charset="0"/>
              </a:rPr>
              <a:t>le competenze sono 'impalpabili', occorre allora considerare dei </a:t>
            </a:r>
            <a:r>
              <a:rPr lang="it-IT" b="1" dirty="0">
                <a:latin typeface="Book Antiqua" pitchFamily="18" charset="0"/>
              </a:rPr>
              <a:t>fattori</a:t>
            </a:r>
            <a:r>
              <a:rPr lang="it-IT" dirty="0">
                <a:latin typeface="Book Antiqua" pitchFamily="18" charset="0"/>
              </a:rPr>
              <a:t> </a:t>
            </a:r>
            <a:r>
              <a:rPr lang="it-IT" b="1" dirty="0">
                <a:latin typeface="Book Antiqua" pitchFamily="18" charset="0"/>
              </a:rPr>
              <a:t>tangibili</a:t>
            </a:r>
            <a:r>
              <a:rPr lang="it-IT" dirty="0">
                <a:latin typeface="Book Antiqua" pitchFamily="18" charset="0"/>
              </a:rPr>
              <a:t>, </a:t>
            </a:r>
            <a:r>
              <a:rPr lang="it-IT" b="1" dirty="0">
                <a:latin typeface="Book Antiqua" pitchFamily="18" charset="0"/>
              </a:rPr>
              <a:t>ponderabili</a:t>
            </a:r>
            <a:r>
              <a:rPr lang="it-IT" dirty="0">
                <a:latin typeface="Book Antiqua" pitchFamily="18" charset="0"/>
              </a:rPr>
              <a:t>, </a:t>
            </a:r>
            <a:r>
              <a:rPr lang="it-IT" b="1" dirty="0">
                <a:latin typeface="Book Antiqua" pitchFamily="18" charset="0"/>
              </a:rPr>
              <a:t>confrontabili</a:t>
            </a:r>
            <a:r>
              <a:rPr lang="it-IT" dirty="0">
                <a:latin typeface="Book Antiqua" pitchFamily="18" charset="0"/>
              </a:rPr>
              <a:t>, cioè </a:t>
            </a:r>
            <a:r>
              <a:rPr lang="it-IT" b="1" dirty="0">
                <a:latin typeface="Book Antiqua" pitchFamily="18" charset="0"/>
              </a:rPr>
              <a:t>verificabili</a:t>
            </a:r>
            <a:r>
              <a:rPr lang="it-IT" dirty="0">
                <a:latin typeface="Book Antiqua" pitchFamily="18" charset="0"/>
              </a:rPr>
              <a:t>, insomma 'valutabili' che rinviino allo spettro delle competenze. </a:t>
            </a:r>
            <a:endParaRPr lang="it-IT" dirty="0" smtClean="0">
              <a:latin typeface="Book Antiqua" pitchFamily="18" charset="0"/>
            </a:endParaRPr>
          </a:p>
          <a:p>
            <a:pPr algn="just"/>
            <a:r>
              <a:rPr lang="it-IT" dirty="0">
                <a:latin typeface="Book Antiqua" pitchFamily="18" charset="0"/>
              </a:rPr>
              <a:t/>
            </a:r>
            <a:br>
              <a:rPr lang="it-IT" dirty="0">
                <a:latin typeface="Book Antiqua" pitchFamily="18" charset="0"/>
              </a:rPr>
            </a:br>
            <a:r>
              <a:rPr lang="it-IT" dirty="0">
                <a:latin typeface="Book Antiqua" pitchFamily="18" charset="0"/>
              </a:rPr>
              <a:t>La </a:t>
            </a:r>
            <a:r>
              <a:rPr lang="it-IT" b="1" dirty="0">
                <a:latin typeface="Book Antiqua" pitchFamily="18" charset="0"/>
              </a:rPr>
              <a:t>programmazione per obiettivi disciplinari </a:t>
            </a:r>
            <a:r>
              <a:rPr lang="it-IT" dirty="0">
                <a:latin typeface="Book Antiqua" pitchFamily="18" charset="0"/>
              </a:rPr>
              <a:t>è stata rivisitata</a:t>
            </a:r>
            <a:br>
              <a:rPr lang="it-IT" dirty="0">
                <a:latin typeface="Book Antiqua" pitchFamily="18" charset="0"/>
              </a:rPr>
            </a:br>
            <a:r>
              <a:rPr lang="it-IT" dirty="0">
                <a:latin typeface="Book Antiqua" pitchFamily="18" charset="0"/>
              </a:rPr>
              <a:t>negli ultimi due decenni alla luce dei nuovi orientamenti didattici, che oggi s'incentrano - in considerazione della normativa comunitaria e delle indicazioni OCSE-PISA - sul rilievo crescente dato alla sfera delle competenze, ad esempio, alle </a:t>
            </a:r>
            <a:r>
              <a:rPr lang="it-IT" b="1" dirty="0">
                <a:latin typeface="Book Antiqua" pitchFamily="18" charset="0"/>
              </a:rPr>
              <a:t>competenze-chiave</a:t>
            </a:r>
            <a:r>
              <a:rPr lang="it-IT" dirty="0">
                <a:latin typeface="Book Antiqua" pitchFamily="18" charset="0"/>
              </a:rPr>
              <a:t>, sia quelle di </a:t>
            </a:r>
            <a:r>
              <a:rPr lang="it-IT" b="1" dirty="0">
                <a:latin typeface="Book Antiqua" pitchFamily="18" charset="0"/>
              </a:rPr>
              <a:t>cittadinanza europea </a:t>
            </a:r>
            <a:r>
              <a:rPr lang="it-IT" dirty="0">
                <a:latin typeface="Book Antiqua" pitchFamily="18" charset="0"/>
              </a:rPr>
              <a:t>sia quelle riferibili ai vari </a:t>
            </a:r>
            <a:r>
              <a:rPr lang="it-IT" b="1" dirty="0">
                <a:latin typeface="Book Antiqua" pitchFamily="18" charset="0"/>
              </a:rPr>
              <a:t>assi culturali</a:t>
            </a:r>
            <a:r>
              <a:rPr lang="it-IT" dirty="0" smtClean="0">
                <a:latin typeface="Book Antiqua" pitchFamily="18" charset="0"/>
              </a:rPr>
              <a:t>.</a:t>
            </a:r>
            <a:endParaRPr lang="it-IT" dirty="0">
              <a:latin typeface="Book Antiqua" pitchFamily="18" charset="0"/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683568" y="3332018"/>
            <a:ext cx="7704856" cy="2185214"/>
            <a:chOff x="683568" y="3332018"/>
            <a:chExt cx="7704856" cy="2185214"/>
          </a:xfrm>
        </p:grpSpPr>
        <p:sp>
          <p:nvSpPr>
            <p:cNvPr id="3" name="Rettangolo 2"/>
            <p:cNvSpPr/>
            <p:nvPr/>
          </p:nvSpPr>
          <p:spPr>
            <a:xfrm>
              <a:off x="683568" y="3332018"/>
              <a:ext cx="7704856" cy="218521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endParaRPr lang="it-IT" b="1" dirty="0" smtClean="0">
                <a:latin typeface="Book Antiqua" pitchFamily="18" charset="0"/>
              </a:endParaRPr>
            </a:p>
            <a:p>
              <a:pPr algn="ctr"/>
              <a:r>
                <a:rPr lang="it-IT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DOCUMENTARE</a:t>
              </a:r>
              <a:r>
                <a:rPr lang="it-IT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 </a:t>
              </a:r>
              <a:r>
                <a:rPr lang="it-IT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IL RAGGIUNGIMENTO DEGLI OBIETTIVI </a:t>
              </a:r>
              <a:endPara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endParaRPr>
            </a:p>
            <a:p>
              <a:pPr algn="just"/>
              <a:endParaRPr lang="it-IT" dirty="0">
                <a:latin typeface="Book Antiqua" pitchFamily="18" charset="0"/>
              </a:endParaRPr>
            </a:p>
            <a:p>
              <a:pPr algn="ctr"/>
              <a:r>
                <a:rPr lang="it-IT" sz="2800" i="1" dirty="0" smtClean="0">
                  <a:latin typeface="Book Antiqua" pitchFamily="18" charset="0"/>
                </a:rPr>
                <a:t>per</a:t>
              </a:r>
              <a:r>
                <a:rPr lang="it-IT" dirty="0" smtClean="0">
                  <a:latin typeface="Book Antiqua" pitchFamily="18" charset="0"/>
                </a:rPr>
                <a:t> </a:t>
              </a:r>
            </a:p>
            <a:p>
              <a:pPr algn="just"/>
              <a:endParaRPr lang="it-IT" dirty="0">
                <a:latin typeface="Book Antiqua" pitchFamily="18" charset="0"/>
              </a:endParaRPr>
            </a:p>
            <a:p>
              <a:pPr algn="ctr"/>
              <a:r>
                <a:rPr lang="it-IT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VALUTARE</a:t>
              </a:r>
              <a:r>
                <a:rPr lang="it-IT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 </a:t>
              </a:r>
              <a:r>
                <a:rPr lang="it-IT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L’ACQUISIZIONE DELLE </a:t>
              </a:r>
              <a:r>
                <a:rPr lang="it-IT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COMPETENZE</a:t>
              </a:r>
            </a:p>
            <a:p>
              <a:pPr algn="ctr"/>
              <a:endParaRPr lang="it-IT" b="1" dirty="0">
                <a:latin typeface="Book Antiqua" pitchFamily="18" charset="0"/>
              </a:endParaRPr>
            </a:p>
          </p:txBody>
        </p:sp>
        <p:cxnSp>
          <p:nvCxnSpPr>
            <p:cNvPr id="5" name="Connettore 2 4"/>
            <p:cNvCxnSpPr/>
            <p:nvPr/>
          </p:nvCxnSpPr>
          <p:spPr>
            <a:xfrm>
              <a:off x="2123728" y="4005064"/>
              <a:ext cx="72008" cy="792088"/>
            </a:xfrm>
            <a:prstGeom prst="straightConnector1">
              <a:avLst/>
            </a:prstGeom>
            <a:ln w="76200">
              <a:tailEnd type="arrow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ttore 2 5"/>
            <p:cNvCxnSpPr/>
            <p:nvPr/>
          </p:nvCxnSpPr>
          <p:spPr>
            <a:xfrm flipH="1">
              <a:off x="7020272" y="4005064"/>
              <a:ext cx="103820" cy="792088"/>
            </a:xfrm>
            <a:prstGeom prst="straightConnector1">
              <a:avLst/>
            </a:prstGeom>
            <a:ln w="76200">
              <a:tailEnd type="arrow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08278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2 9"/>
          <p:cNvCxnSpPr/>
          <p:nvPr/>
        </p:nvCxnSpPr>
        <p:spPr>
          <a:xfrm>
            <a:off x="1619672" y="3356992"/>
            <a:ext cx="2304256" cy="158417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755576" y="2996952"/>
            <a:ext cx="2016224" cy="432048"/>
          </a:xfrm>
          <a:prstGeom prst="rect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3347864" y="5013176"/>
            <a:ext cx="1584176" cy="432048"/>
          </a:xfrm>
          <a:prstGeom prst="rect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467544" y="620688"/>
            <a:ext cx="8208912" cy="4801314"/>
          </a:xfrm>
          <a:prstGeom prst="rect">
            <a:avLst/>
          </a:prstGeom>
          <a:ln w="0">
            <a:noFill/>
          </a:ln>
        </p:spPr>
        <p:txBody>
          <a:bodyPr wrap="square">
            <a:spAutoFit/>
          </a:bodyPr>
          <a:lstStyle/>
          <a:p>
            <a:r>
              <a:rPr lang="it-IT" dirty="0" smtClean="0"/>
              <a:t>VALE OSSERVARE CHE…</a:t>
            </a:r>
            <a:endParaRPr lang="it-IT" dirty="0"/>
          </a:p>
          <a:p>
            <a:pPr algn="just"/>
            <a:endParaRPr lang="it-IT" dirty="0" smtClean="0"/>
          </a:p>
          <a:p>
            <a:pPr algn="just"/>
            <a:r>
              <a:rPr lang="it-IT" sz="1700" dirty="0" smtClean="0"/>
              <a:t>… </a:t>
            </a:r>
            <a:r>
              <a:rPr lang="it-IT" sz="1700" dirty="0"/>
              <a:t>il Dirigente Scolastico mette a disposizione del docente in </a:t>
            </a:r>
            <a:r>
              <a:rPr lang="it-IT" sz="1700" dirty="0" smtClean="0"/>
              <a:t>prova i seguenti documenti</a:t>
            </a:r>
            <a:r>
              <a:rPr lang="it-IT" sz="1700" dirty="0"/>
              <a:t>, per consentirgli di esercitare le competenze </a:t>
            </a:r>
            <a:r>
              <a:rPr lang="it-IT" sz="1700" dirty="0" smtClean="0"/>
              <a:t>professionali (</a:t>
            </a:r>
            <a:r>
              <a:rPr lang="it-IT" sz="1600" dirty="0" smtClean="0"/>
              <a:t>art</a:t>
            </a:r>
            <a:r>
              <a:rPr lang="it-IT" sz="1600" dirty="0"/>
              <a:t>. </a:t>
            </a:r>
            <a:r>
              <a:rPr lang="it-IT" sz="1600" dirty="0" smtClean="0"/>
              <a:t>4 del </a:t>
            </a:r>
            <a:r>
              <a:rPr lang="it-IT" sz="1600" dirty="0"/>
              <a:t>D.M. </a:t>
            </a:r>
            <a:r>
              <a:rPr lang="it-IT" sz="1600" dirty="0" smtClean="0"/>
              <a:t>850/2015)</a:t>
            </a:r>
            <a:r>
              <a:rPr lang="it-IT" sz="1700" dirty="0" smtClean="0"/>
              <a:t>: </a:t>
            </a:r>
          </a:p>
          <a:p>
            <a:pPr algn="just"/>
            <a:endParaRPr lang="it-IT" dirty="0" smtClean="0"/>
          </a:p>
          <a:p>
            <a:pPr algn="just"/>
            <a:endParaRPr lang="it-IT" dirty="0"/>
          </a:p>
          <a:p>
            <a:pPr algn="just"/>
            <a:r>
              <a:rPr lang="it-IT" sz="1600" dirty="0"/>
              <a:t>• il Piano </a:t>
            </a:r>
            <a:r>
              <a:rPr lang="it-IT" sz="1600" dirty="0" smtClean="0"/>
              <a:t>Triennale dell’Offerta Formativa (PTOF); </a:t>
            </a:r>
          </a:p>
          <a:p>
            <a:pPr algn="just"/>
            <a:endParaRPr lang="it-IT" sz="1600" dirty="0" smtClean="0"/>
          </a:p>
          <a:p>
            <a:pPr algn="just"/>
            <a:r>
              <a:rPr lang="it-IT" sz="1600" dirty="0" smtClean="0"/>
              <a:t>• </a:t>
            </a:r>
            <a:r>
              <a:rPr lang="it-IT" sz="1600" dirty="0"/>
              <a:t>la </a:t>
            </a:r>
            <a:r>
              <a:rPr lang="it-IT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documentazione</a:t>
            </a:r>
            <a:r>
              <a:rPr lang="it-IT" sz="1600" dirty="0"/>
              <a:t> tecnico-didattica delle classi </a:t>
            </a:r>
            <a:r>
              <a:rPr lang="it-IT" sz="1600" dirty="0" smtClean="0"/>
              <a:t>di pertinenza. </a:t>
            </a:r>
          </a:p>
          <a:p>
            <a:pPr algn="just"/>
            <a:endParaRPr lang="it-IT" dirty="0" smtClean="0"/>
          </a:p>
          <a:p>
            <a:pPr algn="just"/>
            <a:endParaRPr lang="it-IT" dirty="0"/>
          </a:p>
          <a:p>
            <a:pPr algn="just"/>
            <a:r>
              <a:rPr lang="it-IT" sz="1700" dirty="0"/>
              <a:t>Sulla base di tali documenti il docente predispone </a:t>
            </a:r>
            <a:r>
              <a:rPr lang="it-IT" sz="1700" dirty="0" smtClean="0"/>
              <a:t>la </a:t>
            </a:r>
            <a:r>
              <a:rPr lang="it-IT" sz="1700" dirty="0"/>
              <a:t>programmazione annuale</a:t>
            </a:r>
            <a:r>
              <a:rPr lang="it-IT" sz="1700" dirty="0" smtClean="0"/>
              <a:t>:</a:t>
            </a:r>
          </a:p>
          <a:p>
            <a:pPr algn="just"/>
            <a:r>
              <a:rPr lang="it-IT" dirty="0" smtClean="0"/>
              <a:t> </a:t>
            </a:r>
            <a:endParaRPr lang="it-IT" dirty="0"/>
          </a:p>
          <a:p>
            <a:pPr algn="just"/>
            <a:r>
              <a:rPr lang="it-IT" sz="1600" dirty="0" smtClean="0"/>
              <a:t>•sugli </a:t>
            </a:r>
            <a:r>
              <a:rPr lang="it-IT" sz="1600" dirty="0"/>
              <a:t>esiti di apprendimento </a:t>
            </a:r>
            <a:r>
              <a:rPr lang="it-IT" sz="1600" dirty="0" smtClean="0"/>
              <a:t>attesi; </a:t>
            </a:r>
            <a:endParaRPr lang="it-IT" sz="1600" dirty="0"/>
          </a:p>
          <a:p>
            <a:pPr algn="just"/>
            <a:r>
              <a:rPr lang="it-IT" sz="1600" dirty="0"/>
              <a:t>•sulle metodologie didattiche da </a:t>
            </a:r>
            <a:r>
              <a:rPr lang="it-IT" sz="1600" dirty="0" smtClean="0"/>
              <a:t>utilizzare; </a:t>
            </a:r>
            <a:endParaRPr lang="it-IT" sz="1600" dirty="0"/>
          </a:p>
          <a:p>
            <a:pPr algn="just"/>
            <a:r>
              <a:rPr lang="it-IT" sz="1600" dirty="0"/>
              <a:t>•sulle strategie inclusive per gli alunni BES e per le </a:t>
            </a:r>
            <a:r>
              <a:rPr lang="it-IT" sz="1600" dirty="0" smtClean="0"/>
              <a:t>eccellenze; </a:t>
            </a:r>
            <a:endParaRPr lang="it-IT" sz="1600" dirty="0"/>
          </a:p>
          <a:p>
            <a:pPr algn="just"/>
            <a:r>
              <a:rPr lang="it-IT" sz="1600" dirty="0"/>
              <a:t>•sugli strumenti e sui criteri di</a:t>
            </a:r>
            <a:r>
              <a:rPr lang="it-IT" sz="1600" b="1" dirty="0"/>
              <a:t> </a:t>
            </a:r>
            <a:r>
              <a:rPr lang="it-IT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valutazione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600" dirty="0"/>
              <a:t>degli alunni. </a:t>
            </a:r>
          </a:p>
        </p:txBody>
      </p:sp>
    </p:spTree>
    <p:extLst>
      <p:ext uri="{BB962C8B-B14F-4D97-AF65-F5344CB8AC3E}">
        <p14:creationId xmlns:p14="http://schemas.microsoft.com/office/powerpoint/2010/main" xmlns="" val="119815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/>
          <p:cNvSpPr/>
          <p:nvPr/>
        </p:nvSpPr>
        <p:spPr>
          <a:xfrm>
            <a:off x="755576" y="404664"/>
            <a:ext cx="2448272" cy="237626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043608" y="764704"/>
            <a:ext cx="70567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>
                <a:latin typeface="Lucida Handwriting" pitchFamily="66" charset="0"/>
              </a:rPr>
              <a:t>Facciamo qualche </a:t>
            </a:r>
            <a:r>
              <a:rPr lang="it-IT" i="1" dirty="0" smtClean="0">
                <a:latin typeface="Lucida Handwriting" pitchFamily="66" charset="0"/>
              </a:rPr>
              <a:t>esempio…</a:t>
            </a:r>
          </a:p>
          <a:p>
            <a:endParaRPr lang="it-IT" i="1" dirty="0" smtClean="0">
              <a:latin typeface="Lucida Handwriting" pitchFamily="66" charset="0"/>
            </a:endParaRPr>
          </a:p>
          <a:p>
            <a:endParaRPr lang="it-IT" i="1" dirty="0">
              <a:latin typeface="Lucida Handwriting" pitchFamily="66" charset="0"/>
            </a:endParaRP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LINGUA </a:t>
            </a:r>
            <a:r>
              <a:rPr lang="it-IT" dirty="0"/>
              <a:t>E LETTERATURA </a:t>
            </a:r>
            <a:r>
              <a:rPr lang="it-IT" dirty="0" smtClean="0"/>
              <a:t>ITALIANA</a:t>
            </a:r>
          </a:p>
          <a:p>
            <a:pPr algn="just"/>
            <a:endParaRPr lang="it-IT" dirty="0" smtClean="0"/>
          </a:p>
          <a:p>
            <a:pPr algn="just"/>
            <a:endParaRPr lang="it-IT" dirty="0"/>
          </a:p>
          <a:p>
            <a:pPr algn="just"/>
            <a:r>
              <a:rPr lang="it-IT" dirty="0"/>
              <a:t/>
            </a:r>
            <a:br>
              <a:rPr lang="it-IT" dirty="0"/>
            </a:br>
            <a:r>
              <a:rPr lang="it-IT" dirty="0"/>
              <a:t>La </a:t>
            </a:r>
            <a:r>
              <a:rPr lang="it-IT" b="1" dirty="0"/>
              <a:t>competenza grammaticale </a:t>
            </a:r>
            <a:r>
              <a:rPr lang="it-IT" dirty="0"/>
              <a:t>è una delle tante che deve essere valutata dall'insegnante di Italiano, ma essa non può essere verificata in modo diretto. </a:t>
            </a:r>
            <a:endParaRPr lang="it-IT" dirty="0" smtClean="0"/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Ci </a:t>
            </a:r>
            <a:r>
              <a:rPr lang="it-IT" dirty="0"/>
              <a:t>si affida, dunque, agli obiettivi definiti tenendo conto delle conoscenze e delle abilità concretamente ponderabili in </a:t>
            </a:r>
            <a:r>
              <a:rPr lang="it-IT" i="1" dirty="0"/>
              <a:t>ortografia</a:t>
            </a:r>
            <a:r>
              <a:rPr lang="it-IT" dirty="0"/>
              <a:t> e </a:t>
            </a:r>
            <a:r>
              <a:rPr lang="it-IT" i="1" dirty="0"/>
              <a:t>punteggiatura</a:t>
            </a:r>
            <a:r>
              <a:rPr lang="it-IT" dirty="0"/>
              <a:t>, in </a:t>
            </a:r>
            <a:r>
              <a:rPr lang="it-IT" i="1" dirty="0"/>
              <a:t>morfologia</a:t>
            </a:r>
            <a:r>
              <a:rPr lang="it-IT" dirty="0"/>
              <a:t> e </a:t>
            </a:r>
            <a:r>
              <a:rPr lang="it-IT" i="1" dirty="0"/>
              <a:t>sintassi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52149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755576" y="404664"/>
            <a:ext cx="2448272" cy="237626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115616" y="764704"/>
            <a:ext cx="72728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i="1" dirty="0">
                <a:latin typeface="Lucida Handwriting" pitchFamily="66" charset="0"/>
              </a:rPr>
              <a:t>Facciamo qualche esempio…</a:t>
            </a:r>
          </a:p>
          <a:p>
            <a:pPr algn="just"/>
            <a:endParaRPr lang="it-IT" dirty="0" smtClean="0"/>
          </a:p>
          <a:p>
            <a:pPr algn="just"/>
            <a:endParaRPr lang="it-IT" dirty="0"/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MATEMATICA </a:t>
            </a:r>
            <a:r>
              <a:rPr lang="it-IT" dirty="0"/>
              <a:t/>
            </a:r>
            <a:br>
              <a:rPr lang="it-IT" dirty="0"/>
            </a:br>
            <a:endParaRPr lang="it-IT" dirty="0" smtClean="0"/>
          </a:p>
          <a:p>
            <a:pPr algn="just"/>
            <a:endParaRPr lang="it-IT" dirty="0"/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La </a:t>
            </a:r>
            <a:r>
              <a:rPr lang="it-IT" dirty="0"/>
              <a:t>competenza </a:t>
            </a:r>
            <a:r>
              <a:rPr lang="it-IT" dirty="0" smtClean="0"/>
              <a:t>del </a:t>
            </a:r>
            <a:r>
              <a:rPr lang="it-IT" b="1" dirty="0" err="1" smtClean="0"/>
              <a:t>problem</a:t>
            </a:r>
            <a:r>
              <a:rPr lang="it-IT" b="1" dirty="0" smtClean="0"/>
              <a:t> </a:t>
            </a:r>
            <a:r>
              <a:rPr lang="it-IT" b="1" dirty="0" err="1" smtClean="0"/>
              <a:t>solving</a:t>
            </a:r>
            <a:r>
              <a:rPr lang="it-IT" dirty="0" smtClean="0"/>
              <a:t> logico, ossia la </a:t>
            </a:r>
            <a:r>
              <a:rPr lang="it-IT" dirty="0"/>
              <a:t>risoluzione ragionata dei </a:t>
            </a:r>
            <a:r>
              <a:rPr lang="it-IT" dirty="0" smtClean="0"/>
              <a:t>problemi, </a:t>
            </a:r>
            <a:r>
              <a:rPr lang="it-IT" dirty="0"/>
              <a:t>è una delle tante che deve essere valutata dall'insegnante di Matematica, ma essa non può essere verificata in modo diretto. </a:t>
            </a:r>
            <a:endParaRPr lang="it-IT" dirty="0" smtClean="0"/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Ci </a:t>
            </a:r>
            <a:r>
              <a:rPr lang="it-IT" dirty="0"/>
              <a:t>si affida, dunque, agli obiettivi definiti tenendo conto delle conoscenze e delle abilità concretamente ponderabili nella </a:t>
            </a:r>
            <a:r>
              <a:rPr lang="it-IT" i="1" dirty="0"/>
              <a:t>raccolta</a:t>
            </a:r>
            <a:r>
              <a:rPr lang="it-IT" dirty="0"/>
              <a:t> </a:t>
            </a:r>
            <a:r>
              <a:rPr lang="it-IT" i="1" dirty="0"/>
              <a:t>ordinata</a:t>
            </a:r>
            <a:r>
              <a:rPr lang="it-IT" dirty="0"/>
              <a:t> delle informazioni, nella </a:t>
            </a:r>
            <a:r>
              <a:rPr lang="it-IT" i="1" dirty="0"/>
              <a:t>transcodifica</a:t>
            </a:r>
            <a:r>
              <a:rPr lang="it-IT" dirty="0"/>
              <a:t> </a:t>
            </a:r>
            <a:r>
              <a:rPr lang="it-IT" i="1" dirty="0"/>
              <a:t>letterale/numerica</a:t>
            </a:r>
            <a:r>
              <a:rPr lang="it-IT" dirty="0"/>
              <a:t> dei </a:t>
            </a:r>
            <a:r>
              <a:rPr lang="it-IT" i="1" dirty="0"/>
              <a:t>dati</a:t>
            </a:r>
            <a:r>
              <a:rPr lang="it-IT" dirty="0"/>
              <a:t>, nell'esecuzione del </a:t>
            </a:r>
            <a:r>
              <a:rPr lang="it-IT" i="1" dirty="0"/>
              <a:t>calcolo</a:t>
            </a:r>
            <a:r>
              <a:rPr lang="it-IT" dirty="0"/>
              <a:t> </a:t>
            </a:r>
            <a:r>
              <a:rPr lang="it-IT" i="1" dirty="0"/>
              <a:t>procedurale</a:t>
            </a:r>
            <a:r>
              <a:rPr lang="it-IT" dirty="0"/>
              <a:t> con </a:t>
            </a:r>
            <a:r>
              <a:rPr lang="it-IT" i="1" dirty="0"/>
              <a:t>operatori</a:t>
            </a:r>
            <a:r>
              <a:rPr lang="it-IT" dirty="0"/>
              <a:t> </a:t>
            </a:r>
            <a:r>
              <a:rPr lang="it-IT" i="1" dirty="0"/>
              <a:t>logici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95234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539552" y="2204864"/>
            <a:ext cx="7632848" cy="12961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755576" y="472018"/>
            <a:ext cx="7200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A COSA SERVE, DUNQUE, DEFINIRE GLI OBIETTIVI?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Gli obiettivi rendono </a:t>
            </a:r>
            <a:r>
              <a:rPr lang="it-IT" dirty="0"/>
              <a:t>determinato il contenuto prestazionale, perché integrano conoscenze e abilità nel modo che è proprio dell'ambito disciplinare specifico. </a:t>
            </a:r>
            <a:endParaRPr lang="it-IT" dirty="0" smtClean="0"/>
          </a:p>
          <a:p>
            <a:pPr algn="just"/>
            <a:endParaRPr lang="it-IT" dirty="0" smtClean="0"/>
          </a:p>
          <a:p>
            <a:pPr algn="just"/>
            <a:endParaRPr lang="it-IT" dirty="0" smtClean="0"/>
          </a:p>
          <a:p>
            <a:pPr algn="just"/>
            <a:r>
              <a:rPr lang="it-IT" b="1" i="1" dirty="0" smtClean="0"/>
              <a:t>In </a:t>
            </a:r>
            <a:r>
              <a:rPr lang="it-IT" b="1" i="1" dirty="0"/>
              <a:t>tal senso, la competenza si profila come una capacità operativa 'situata' e 'prospettica', che deve essere giocoforza rilevata attraverso le prove di verifica. </a:t>
            </a:r>
            <a:endParaRPr lang="it-IT" b="1" i="1" dirty="0" smtClean="0"/>
          </a:p>
          <a:p>
            <a:pPr algn="just"/>
            <a:endParaRPr lang="it-IT" dirty="0" smtClean="0"/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Questa </a:t>
            </a:r>
            <a:r>
              <a:rPr lang="it-IT" dirty="0"/>
              <a:t>integrazione dinamica di conoscenze/abilità assume difatti il valore di ‘</a:t>
            </a:r>
            <a:r>
              <a:rPr lang="it-IT" b="1" i="1" dirty="0"/>
              <a:t>descrittore</a:t>
            </a:r>
            <a:r>
              <a:rPr lang="it-IT" dirty="0"/>
              <a:t>’, che permette di determinare i </a:t>
            </a:r>
            <a:r>
              <a:rPr lang="it-IT" dirty="0" smtClean="0"/>
              <a:t>contenuti </a:t>
            </a:r>
            <a:r>
              <a:rPr lang="it-IT" dirty="0"/>
              <a:t>e di ordinarli in livelli entro una scala numerica/letterale di corrispondenza con dei ‘</a:t>
            </a:r>
            <a:r>
              <a:rPr lang="it-IT" b="1" i="1" dirty="0"/>
              <a:t>indicatori</a:t>
            </a:r>
            <a:r>
              <a:rPr lang="it-IT" dirty="0"/>
              <a:t>’. </a:t>
            </a:r>
            <a:endParaRPr lang="it-IT" dirty="0" smtClean="0"/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È </a:t>
            </a:r>
            <a:r>
              <a:rPr lang="it-IT" dirty="0"/>
              <a:t>chiaro che ciò sarebbe cosa ardua da fare se gli insegnanti pretendessero di assumere </a:t>
            </a:r>
            <a:r>
              <a:rPr lang="it-IT" i="1" dirty="0"/>
              <a:t>sic et simpliciter </a:t>
            </a:r>
            <a:r>
              <a:rPr lang="it-IT" dirty="0"/>
              <a:t>le competenze come elemento </a:t>
            </a:r>
            <a:r>
              <a:rPr lang="it-IT" dirty="0" smtClean="0"/>
              <a:t>immediato e manifesto, </a:t>
            </a:r>
            <a:r>
              <a:rPr lang="it-IT" dirty="0"/>
              <a:t>da oggettivare in una valutazione diretta. </a:t>
            </a:r>
          </a:p>
        </p:txBody>
      </p:sp>
    </p:spTree>
    <p:extLst>
      <p:ext uri="{BB962C8B-B14F-4D97-AF65-F5344CB8AC3E}">
        <p14:creationId xmlns:p14="http://schemas.microsoft.com/office/powerpoint/2010/main" xmlns="" val="208401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8035095" cy="278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83568" y="332656"/>
            <a:ext cx="770485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i="1" dirty="0"/>
              <a:t>Insomma, c’è poco da improvvisare…</a:t>
            </a:r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Per </a:t>
            </a:r>
            <a:r>
              <a:rPr lang="it-IT" b="1" dirty="0" smtClean="0"/>
              <a:t>documentare /valutare le competenze</a:t>
            </a:r>
            <a:r>
              <a:rPr lang="it-IT" dirty="0" smtClean="0"/>
              <a:t>, ci si affida a strumenti analitici e procedure seriali che assicurino, entro qualche misura, la standardizzazione delle pratiche. E’ il caso della:</a:t>
            </a:r>
          </a:p>
          <a:p>
            <a:endParaRPr lang="it-IT" b="1" dirty="0" smtClean="0"/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RUBRICA DI VALUTAZIONE</a:t>
            </a:r>
          </a:p>
          <a:p>
            <a:endParaRPr lang="it-IT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51527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468" y="688477"/>
            <a:ext cx="8590996" cy="504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07504" y="188640"/>
            <a:ext cx="4057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QUALCHE ESEMPIO…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xmlns="" val="240173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611472" cy="533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2795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tente\Desktop\DocVal\Val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7461" y="332656"/>
            <a:ext cx="6710883" cy="503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596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445" y="620688"/>
            <a:ext cx="7394947" cy="523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1924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971600" y="404664"/>
            <a:ext cx="6984776" cy="923330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endParaRPr lang="it-IT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it-IT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DOCENTI </a:t>
            </a:r>
            <a:r>
              <a:rPr lang="it-IT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ALUNNI: VALUTARE, NON GIUDICARE</a:t>
            </a:r>
            <a:r>
              <a:rPr lang="it-IT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lvl="0" algn="ctr"/>
            <a:endParaRPr lang="it-IT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e 6"/>
          <p:cNvSpPr/>
          <p:nvPr/>
        </p:nvSpPr>
        <p:spPr>
          <a:xfrm>
            <a:off x="3347864" y="1124744"/>
            <a:ext cx="2232248" cy="2016224"/>
          </a:xfrm>
          <a:prstGeom prst="ellipse">
            <a:avLst/>
          </a:prstGeom>
          <a:solidFill>
            <a:srgbClr val="FF000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it-IT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71600" y="3212976"/>
            <a:ext cx="698477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i="1" dirty="0" smtClean="0"/>
              <a:t>Dopo il riconoscimento dell’Autonomia scolastica – a partire dalla Legge n.59 del 1997 – la scuola si è a mano a mano profilata come un laboratorio in cui le competenze si costruiscono ogni giorno. Anzi, è necessario che si caratterizzi sempre più come un cantiere in cui essa stessa – col contributo di tutti! – si costruisca in modo dinamico, aprendosi alle istanze formative degli alunni, alle istanze educative delle famiglie, alle istanze di sviluppo del territorio.</a:t>
            </a:r>
          </a:p>
          <a:p>
            <a:pPr algn="just"/>
            <a:endParaRPr lang="it-IT" sz="1600" i="1" dirty="0"/>
          </a:p>
          <a:p>
            <a:pPr algn="just"/>
            <a:r>
              <a:rPr lang="it-IT" sz="1600" i="1" dirty="0" smtClean="0"/>
              <a:t>Ecco perché è necessario che i docenti assumano un ‘abito’ costruttivo. Altrettanto necessaria è la motivazione ad apprendere degli alunni.</a:t>
            </a:r>
          </a:p>
          <a:p>
            <a:pPr algn="ctr"/>
            <a:endParaRPr lang="it-IT" sz="1600" b="1" dirty="0" smtClean="0"/>
          </a:p>
          <a:p>
            <a:pPr algn="ctr"/>
            <a:r>
              <a:rPr lang="it-IT" sz="1600" b="1" dirty="0" smtClean="0"/>
              <a:t>Se gli uni e gli altri si fanno guerra, la scuola è finita!</a:t>
            </a:r>
          </a:p>
          <a:p>
            <a:pPr algn="ctr"/>
            <a:r>
              <a:rPr lang="it-IT" sz="1600" i="1" dirty="0" smtClean="0"/>
              <a:t>(ma nessuno andrà in vacanza…)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xmlns="" val="220451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e 5"/>
          <p:cNvSpPr/>
          <p:nvPr/>
        </p:nvSpPr>
        <p:spPr>
          <a:xfrm>
            <a:off x="1619672" y="764704"/>
            <a:ext cx="2232248" cy="216024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 rot="20996674">
            <a:off x="971600" y="1931396"/>
            <a:ext cx="6984776" cy="24929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it-IT" dirty="0" smtClean="0"/>
          </a:p>
          <a:p>
            <a:pPr algn="ctr"/>
            <a:r>
              <a:rPr lang="it-IT" dirty="0" smtClean="0"/>
              <a:t>L'aspra </a:t>
            </a:r>
            <a:r>
              <a:rPr lang="it-IT" dirty="0"/>
              <a:t>ironia che si scatena </a:t>
            </a:r>
            <a:endParaRPr lang="it-IT" dirty="0" smtClean="0"/>
          </a:p>
          <a:p>
            <a:pPr algn="ctr"/>
            <a:r>
              <a:rPr lang="it-IT" dirty="0" smtClean="0"/>
              <a:t>quando </a:t>
            </a:r>
            <a:r>
              <a:rPr lang="it-IT" u="sng" dirty="0"/>
              <a:t>gli insegnanti 'giudicano' gli alunni:</a:t>
            </a:r>
          </a:p>
          <a:p>
            <a:endParaRPr lang="it-IT" dirty="0" smtClean="0"/>
          </a:p>
          <a:p>
            <a:pPr algn="ctr"/>
            <a:r>
              <a:rPr lang="it-IT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it-IT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gli asini sapessero volare, </a:t>
            </a:r>
            <a:endParaRPr lang="it-IT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</a:t>
            </a:r>
            <a:r>
              <a:rPr lang="it-IT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scuole sarebbero aeroporti</a:t>
            </a:r>
            <a:r>
              <a:rPr lang="it-IT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."</a:t>
            </a:r>
          </a:p>
          <a:p>
            <a:pPr algn="ctr"/>
            <a:endParaRPr lang="it-IT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707904" y="980728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Per chiudere ridendo (mica tanto…)</a:t>
            </a:r>
            <a:endParaRPr lang="it-IT" sz="1600" i="1" dirty="0"/>
          </a:p>
        </p:txBody>
      </p:sp>
    </p:spTree>
    <p:extLst>
      <p:ext uri="{BB962C8B-B14F-4D97-AF65-F5344CB8AC3E}">
        <p14:creationId xmlns:p14="http://schemas.microsoft.com/office/powerpoint/2010/main" xmlns="" val="261548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e 7"/>
          <p:cNvSpPr/>
          <p:nvPr/>
        </p:nvSpPr>
        <p:spPr>
          <a:xfrm>
            <a:off x="2051720" y="764704"/>
            <a:ext cx="4896544" cy="475252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755576" y="1412776"/>
            <a:ext cx="7560840" cy="12241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755576" y="4077072"/>
            <a:ext cx="7560840" cy="8640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755576" y="3068960"/>
            <a:ext cx="7560840" cy="8640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827584" y="1673009"/>
            <a:ext cx="7272808" cy="3116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500"/>
              </a:spcBef>
              <a:defRPr/>
            </a:pPr>
            <a:r>
              <a:rPr lang="it-IT" sz="2400" dirty="0"/>
              <a:t>La progettazione del curricolo </a:t>
            </a:r>
            <a:endParaRPr lang="it-IT" sz="2400" dirty="0" smtClean="0"/>
          </a:p>
          <a:p>
            <a:pPr algn="ctr">
              <a:lnSpc>
                <a:spcPct val="80000"/>
              </a:lnSpc>
              <a:spcBef>
                <a:spcPts val="500"/>
              </a:spcBef>
              <a:defRPr/>
            </a:pPr>
            <a:r>
              <a:rPr lang="it-IT" sz="2400" dirty="0" smtClean="0"/>
              <a:t>e </a:t>
            </a:r>
            <a:r>
              <a:rPr lang="it-IT" sz="2400" dirty="0"/>
              <a:t>della didattica per competenze richiedono</a:t>
            </a:r>
            <a:r>
              <a:rPr lang="it-IT" sz="2400" dirty="0" smtClean="0"/>
              <a:t>: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defRPr/>
            </a:pPr>
            <a:endParaRPr lang="it-IT" sz="2400" dirty="0" smtClean="0"/>
          </a:p>
          <a:p>
            <a:pPr algn="just">
              <a:lnSpc>
                <a:spcPct val="80000"/>
              </a:lnSpc>
              <a:spcBef>
                <a:spcPts val="500"/>
              </a:spcBef>
              <a:defRPr/>
            </a:pPr>
            <a:endParaRPr lang="it-IT" dirty="0" smtClean="0"/>
          </a:p>
          <a:p>
            <a:pPr algn="just">
              <a:lnSpc>
                <a:spcPct val="80000"/>
              </a:lnSpc>
              <a:spcBef>
                <a:spcPts val="500"/>
              </a:spcBef>
              <a:defRPr/>
            </a:pPr>
            <a:endParaRPr lang="it-IT" dirty="0"/>
          </a:p>
          <a:p>
            <a:pPr algn="ctr">
              <a:lnSpc>
                <a:spcPct val="80000"/>
              </a:lnSpc>
              <a:spcBef>
                <a:spcPts val="500"/>
              </a:spcBef>
              <a:defRPr/>
            </a:pPr>
            <a:r>
              <a:rPr lang="it-IT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alto grado di strutturazione, </a:t>
            </a:r>
            <a:endParaRPr lang="it-IT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ts val="500"/>
              </a:spcBef>
              <a:defRPr/>
            </a:pPr>
            <a:r>
              <a:rPr lang="it-IT" sz="2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documentazione</a:t>
            </a:r>
            <a:r>
              <a:rPr lang="it-IT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comunicazione</a:t>
            </a:r>
            <a:r>
              <a:rPr lang="it-IT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5750" indent="-285750" algn="just">
              <a:lnSpc>
                <a:spcPct val="80000"/>
              </a:lnSpc>
              <a:spcBef>
                <a:spcPts val="500"/>
              </a:spcBef>
              <a:buFontTx/>
              <a:buChar char="-"/>
              <a:defRPr/>
            </a:pPr>
            <a:endParaRPr lang="it-IT" i="1" dirty="0" smtClean="0"/>
          </a:p>
          <a:p>
            <a:pPr algn="just">
              <a:lnSpc>
                <a:spcPct val="80000"/>
              </a:lnSpc>
              <a:spcBef>
                <a:spcPts val="500"/>
              </a:spcBef>
              <a:defRPr/>
            </a:pPr>
            <a:endParaRPr lang="it-IT" sz="1000" i="1" dirty="0"/>
          </a:p>
          <a:p>
            <a:pPr algn="ctr">
              <a:lnSpc>
                <a:spcPct val="80000"/>
              </a:lnSpc>
              <a:spcBef>
                <a:spcPts val="500"/>
              </a:spcBef>
              <a:defRPr/>
            </a:pPr>
            <a:r>
              <a:rPr lang="it-IT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modello coerente di verifica e </a:t>
            </a:r>
            <a:r>
              <a:rPr lang="it-IT" sz="2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valutazione</a:t>
            </a:r>
            <a:r>
              <a:rPr lang="it-IT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" name="Ovale 1"/>
          <p:cNvSpPr/>
          <p:nvPr/>
        </p:nvSpPr>
        <p:spPr>
          <a:xfrm>
            <a:off x="539552" y="2708920"/>
            <a:ext cx="1080120" cy="108012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1</a:t>
            </a:r>
            <a:endParaRPr lang="it-IT" sz="5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9" name="Ovale 8"/>
          <p:cNvSpPr/>
          <p:nvPr/>
        </p:nvSpPr>
        <p:spPr>
          <a:xfrm>
            <a:off x="539552" y="3861048"/>
            <a:ext cx="1080120" cy="108012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2</a:t>
            </a:r>
            <a:endParaRPr lang="it-IT" sz="5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99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/>
          <p:cNvSpPr/>
          <p:nvPr/>
        </p:nvSpPr>
        <p:spPr>
          <a:xfrm>
            <a:off x="1619672" y="764704"/>
            <a:ext cx="2232248" cy="216024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 rot="21005928">
            <a:off x="971600" y="1839594"/>
            <a:ext cx="6984776" cy="24929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it-IT" dirty="0" smtClean="0"/>
          </a:p>
          <a:p>
            <a:pPr algn="ctr"/>
            <a:r>
              <a:rPr lang="it-IT" dirty="0" smtClean="0"/>
              <a:t>L'aspra </a:t>
            </a:r>
            <a:r>
              <a:rPr lang="it-IT" dirty="0"/>
              <a:t>ironia che si scatena </a:t>
            </a:r>
            <a:endParaRPr lang="it-IT" dirty="0" smtClean="0"/>
          </a:p>
          <a:p>
            <a:pPr algn="ctr"/>
            <a:r>
              <a:rPr lang="it-IT" dirty="0" smtClean="0"/>
              <a:t>quando </a:t>
            </a:r>
            <a:r>
              <a:rPr lang="it-IT" u="sng" dirty="0"/>
              <a:t>gli alunni 'giudicano' gli insegnanti</a:t>
            </a:r>
            <a:r>
              <a:rPr lang="it-IT" u="sng" dirty="0" smtClean="0"/>
              <a:t>:</a:t>
            </a:r>
          </a:p>
          <a:p>
            <a:pPr algn="ctr"/>
            <a:endParaRPr lang="it-IT" dirty="0"/>
          </a:p>
          <a:p>
            <a:pPr algn="ctr"/>
            <a:r>
              <a:rPr lang="it-IT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"Tutto ciò che non so </a:t>
            </a:r>
            <a:endParaRPr lang="it-IT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</a:t>
            </a:r>
            <a:r>
              <a:rPr lang="it-IT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l'hanno insegnato a scuola</a:t>
            </a:r>
            <a:r>
              <a:rPr lang="it-IT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."</a:t>
            </a:r>
          </a:p>
          <a:p>
            <a:pPr algn="ctr"/>
            <a:endParaRPr lang="it-IT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635896" y="908720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Per chiudere ridendo (mica tanto…)</a:t>
            </a:r>
            <a:endParaRPr lang="it-IT" sz="1600" i="1" dirty="0"/>
          </a:p>
        </p:txBody>
      </p:sp>
    </p:spTree>
    <p:extLst>
      <p:ext uri="{BB962C8B-B14F-4D97-AF65-F5344CB8AC3E}">
        <p14:creationId xmlns:p14="http://schemas.microsoft.com/office/powerpoint/2010/main" xmlns="" val="265059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86808" cy="6215106"/>
          </a:xfrm>
          <a:solidFill>
            <a:srgbClr val="C00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</a:t>
            </a:r>
            <a:endParaRPr lang="it-IT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it-IT" dirty="0" smtClean="0"/>
              <a:t>             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500034" y="2967335"/>
            <a:ext cx="85789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CONCLUSIONE . . .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7467600" cy="4643470"/>
          </a:xfrm>
          <a:solidFill>
            <a:schemeClr val="bg2"/>
          </a:solidFill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it-IT" dirty="0" smtClean="0"/>
              <a:t>Abbiate il coraggio, ogni giorno, di accendere il fuoco nel cuore dei vostri ragazzi, appassionateli alla cultura e alla professione con il vostro modo d’essere: destate in loro prima la curiosità, poi l’interesse usando le parole giuste, evitando gli sguardi sbagliati. </a:t>
            </a:r>
          </a:p>
          <a:p>
            <a:endParaRPr lang="it-IT" dirty="0" smtClean="0"/>
          </a:p>
          <a:p>
            <a:r>
              <a:rPr lang="it-IT" dirty="0" smtClean="0"/>
              <a:t>Ricordatevi ogni giorno che in aula ci entrate col vostro corpo, con la vostra faccia, con la vostra voce, col vostro umore</a:t>
            </a:r>
            <a:endParaRPr lang="it-IT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114816"/>
          </a:xfrm>
          <a:solidFill>
            <a:schemeClr val="bg2"/>
          </a:solidFill>
        </p:spPr>
        <p:txBody>
          <a:bodyPr/>
          <a:lstStyle/>
          <a:p>
            <a:r>
              <a:rPr lang="it-IT" dirty="0" smtClean="0"/>
              <a:t>Entrate in aula come in un’officina, in un cantiere creativo: sarà più bello costruire un sapere caldo, anziché togliere dal frigo una nozione fredda.</a:t>
            </a:r>
          </a:p>
          <a:p>
            <a:r>
              <a:rPr lang="it-IT" dirty="0" smtClean="0"/>
              <a:t>In quanto insegnanti, dispensate “segni e sogni” ai vostri ragazzi: i primi li aiuteranno a decifrare la realtà, i secondi serviranno loro per cambiarla.</a:t>
            </a:r>
          </a:p>
          <a:p>
            <a:r>
              <a:rPr lang="it-IT" dirty="0" smtClean="0"/>
              <a:t>Siate provocatori di domande, ma anche capaci di ascolto.</a:t>
            </a:r>
          </a:p>
          <a:p>
            <a:r>
              <a:rPr lang="it-IT" dirty="0" smtClean="0"/>
              <a:t>Valutate le prestazioni, non giudicate le persone</a:t>
            </a:r>
            <a:endParaRPr lang="it-IT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828932"/>
          </a:xfrm>
          <a:solidFill>
            <a:schemeClr val="bg2"/>
          </a:solidFill>
        </p:spPr>
        <p:txBody>
          <a:bodyPr/>
          <a:lstStyle/>
          <a:p>
            <a:r>
              <a:rPr lang="it-IT" dirty="0" smtClean="0"/>
              <a:t>Portate il sole in classe.</a:t>
            </a:r>
          </a:p>
          <a:p>
            <a:pPr>
              <a:buNone/>
            </a:pPr>
            <a:r>
              <a:rPr lang="it-IT" dirty="0" smtClean="0"/>
              <a:t>   La scuola è un cielo di notte: anche se il sole non lo vediamo, dà comunque luce alla luna. Così è per ogni classe: ricordiamoci che gli studenti non sono brillanti se gli insegnanti non brillano anche loro.</a:t>
            </a:r>
            <a:endParaRPr lang="it-IT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757494"/>
          </a:xfrm>
          <a:solidFill>
            <a:schemeClr val="bg2"/>
          </a:solidFill>
        </p:spPr>
        <p:txBody>
          <a:bodyPr/>
          <a:lstStyle/>
          <a:p>
            <a:pPr algn="ctr">
              <a:buNone/>
            </a:pPr>
            <a:r>
              <a:rPr lang="it-IT" sz="2800" dirty="0" smtClean="0">
                <a:solidFill>
                  <a:srgbClr val="C00000"/>
                </a:solidFill>
              </a:rPr>
              <a:t>GRAZIE</a:t>
            </a:r>
          </a:p>
          <a:p>
            <a:pPr algn="ctr">
              <a:buNone/>
            </a:pPr>
            <a:r>
              <a:rPr lang="it-IT" sz="2800" dirty="0" smtClean="0"/>
              <a:t> </a:t>
            </a:r>
            <a:r>
              <a:rPr lang="it-IT" sz="2800" dirty="0" smtClean="0">
                <a:solidFill>
                  <a:srgbClr val="C00000"/>
                </a:solidFill>
              </a:rPr>
              <a:t>e </a:t>
            </a:r>
          </a:p>
          <a:p>
            <a:pPr algn="ctr">
              <a:buNone/>
            </a:pPr>
            <a:r>
              <a:rPr lang="it-IT" sz="2800" dirty="0" smtClean="0">
                <a:solidFill>
                  <a:srgbClr val="C00000"/>
                </a:solidFill>
              </a:rPr>
              <a:t>BENVENUTI</a:t>
            </a:r>
            <a:r>
              <a:rPr lang="it-IT" sz="2800" dirty="0" smtClean="0"/>
              <a:t> </a:t>
            </a:r>
          </a:p>
          <a:p>
            <a:pPr algn="ctr">
              <a:buNone/>
            </a:pPr>
            <a:r>
              <a:rPr lang="it-IT" sz="2800" dirty="0" smtClean="0">
                <a:solidFill>
                  <a:srgbClr val="C00000"/>
                </a:solidFill>
              </a:rPr>
              <a:t>nella magnifica avventura della scuola</a:t>
            </a:r>
            <a:endParaRPr lang="it-IT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/>
          <p:cNvGrpSpPr/>
          <p:nvPr/>
        </p:nvGrpSpPr>
        <p:grpSpPr>
          <a:xfrm>
            <a:off x="971600" y="2924944"/>
            <a:ext cx="6624736" cy="2520280"/>
            <a:chOff x="971600" y="1556792"/>
            <a:chExt cx="6624736" cy="252028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" name="Rettangolo 9"/>
            <p:cNvSpPr/>
            <p:nvPr/>
          </p:nvSpPr>
          <p:spPr>
            <a:xfrm>
              <a:off x="971600" y="1556792"/>
              <a:ext cx="6624736" cy="252028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" name="Gruppo 1"/>
            <p:cNvGrpSpPr/>
            <p:nvPr/>
          </p:nvGrpSpPr>
          <p:grpSpPr>
            <a:xfrm>
              <a:off x="1536402" y="1926619"/>
              <a:ext cx="5616624" cy="1862421"/>
              <a:chOff x="2924175" y="3732213"/>
              <a:chExt cx="4456113" cy="1319195"/>
            </a:xfrm>
          </p:grpSpPr>
          <p:sp>
            <p:nvSpPr>
              <p:cNvPr id="3" name="CasellaDiTesto 4"/>
              <p:cNvSpPr txBox="1">
                <a:spLocks noChangeArrowheads="1"/>
              </p:cNvSpPr>
              <p:nvPr/>
            </p:nvSpPr>
            <p:spPr bwMode="auto">
              <a:xfrm>
                <a:off x="2924175" y="3732213"/>
                <a:ext cx="1647825" cy="58861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it-IT" sz="2400" dirty="0">
                    <a:solidFill>
                      <a:srgbClr val="000000"/>
                    </a:solidFill>
                  </a:rPr>
                  <a:t>Progettazione </a:t>
                </a:r>
              </a:p>
              <a:p>
                <a:pPr algn="ctr" eaLnBrk="1" hangingPunct="1"/>
                <a:r>
                  <a:rPr lang="it-IT" sz="2400" dirty="0">
                    <a:solidFill>
                      <a:srgbClr val="000000"/>
                    </a:solidFill>
                  </a:rPr>
                  <a:t>curricolare</a:t>
                </a:r>
              </a:p>
            </p:txBody>
          </p:sp>
          <p:sp>
            <p:nvSpPr>
              <p:cNvPr id="4" name="CasellaDiTesto 5"/>
              <p:cNvSpPr txBox="1">
                <a:spLocks noChangeArrowheads="1"/>
              </p:cNvSpPr>
              <p:nvPr/>
            </p:nvSpPr>
            <p:spPr bwMode="auto">
              <a:xfrm>
                <a:off x="5508625" y="4056063"/>
                <a:ext cx="1871663" cy="32700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it-IT" sz="2400" dirty="0">
                    <a:solidFill>
                      <a:srgbClr val="000000"/>
                    </a:solidFill>
                  </a:rPr>
                  <a:t>Documentazione</a:t>
                </a:r>
              </a:p>
            </p:txBody>
          </p:sp>
          <p:sp>
            <p:nvSpPr>
              <p:cNvPr id="5" name="CasellaDiTesto 6"/>
              <p:cNvSpPr txBox="1">
                <a:spLocks noChangeArrowheads="1"/>
              </p:cNvSpPr>
              <p:nvPr/>
            </p:nvSpPr>
            <p:spPr bwMode="auto">
              <a:xfrm>
                <a:off x="3132138" y="4724400"/>
                <a:ext cx="1871662" cy="32700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it-IT" sz="2400" dirty="0">
                    <a:solidFill>
                      <a:srgbClr val="000000"/>
                    </a:solidFill>
                  </a:rPr>
                  <a:t>Valutazione</a:t>
                </a:r>
              </a:p>
            </p:txBody>
          </p:sp>
          <p:cxnSp>
            <p:nvCxnSpPr>
              <p:cNvPr id="6" name="Connettore 2 12"/>
              <p:cNvCxnSpPr>
                <a:cxnSpLocks noChangeShapeType="1"/>
              </p:cNvCxnSpPr>
              <p:nvPr/>
            </p:nvCxnSpPr>
            <p:spPr bwMode="auto">
              <a:xfrm>
                <a:off x="4647000" y="4026520"/>
                <a:ext cx="861625" cy="213693"/>
              </a:xfrm>
              <a:prstGeom prst="straightConnector1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7" name="Connettore 2 13"/>
              <p:cNvCxnSpPr>
                <a:cxnSpLocks noChangeShapeType="1"/>
              </p:cNvCxnSpPr>
              <p:nvPr/>
            </p:nvCxnSpPr>
            <p:spPr bwMode="auto">
              <a:xfrm flipH="1">
                <a:off x="5040313" y="4424363"/>
                <a:ext cx="1187450" cy="485775"/>
              </a:xfrm>
              <a:prstGeom prst="straightConnector1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8" name="Connettore 2 17"/>
              <p:cNvCxnSpPr>
                <a:cxnSpLocks noChangeShapeType="1"/>
              </p:cNvCxnSpPr>
              <p:nvPr/>
            </p:nvCxnSpPr>
            <p:spPr bwMode="auto">
              <a:xfrm flipV="1">
                <a:off x="3768759" y="4337339"/>
                <a:ext cx="0" cy="346423"/>
              </a:xfrm>
              <a:prstGeom prst="straightConnector1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</p:grpSp>
      <p:sp>
        <p:nvSpPr>
          <p:cNvPr id="9" name="CasellaDiTesto 8"/>
          <p:cNvSpPr txBox="1"/>
          <p:nvPr/>
        </p:nvSpPr>
        <p:spPr>
          <a:xfrm>
            <a:off x="971600" y="836712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Si comprende, dunque, che la </a:t>
            </a:r>
            <a:r>
              <a:rPr lang="it-IT" b="1" dirty="0" smtClean="0"/>
              <a:t>documentazione</a:t>
            </a:r>
            <a:r>
              <a:rPr lang="it-IT" dirty="0" smtClean="0"/>
              <a:t> e la </a:t>
            </a:r>
            <a:r>
              <a:rPr lang="it-IT" b="1" dirty="0" smtClean="0"/>
              <a:t>valutazione</a:t>
            </a:r>
            <a:r>
              <a:rPr lang="it-IT" dirty="0" smtClean="0"/>
              <a:t> sono momenti singoli – non unici ed esclusivi – del processo di insegnamento/apprendimento, direttamente correlati alla </a:t>
            </a:r>
            <a:r>
              <a:rPr lang="it-IT" b="1" dirty="0" smtClean="0"/>
              <a:t>progettazione</a:t>
            </a:r>
            <a:r>
              <a:rPr lang="it-IT" dirty="0" smtClean="0"/>
              <a:t> </a:t>
            </a:r>
            <a:r>
              <a:rPr lang="it-IT" b="1" dirty="0" smtClean="0"/>
              <a:t>curricolare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52812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83568" y="1149402"/>
            <a:ext cx="7848872" cy="1771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ts val="500"/>
              </a:spcBef>
              <a:defRPr/>
            </a:pPr>
            <a:r>
              <a:rPr lang="it-IT" dirty="0" smtClean="0"/>
              <a:t>Per comprendere il valore e la funzione della documentazione e della valutazione didattica occorre muovere </a:t>
            </a:r>
            <a:r>
              <a:rPr lang="it-IT" dirty="0"/>
              <a:t>dalla </a:t>
            </a:r>
            <a:r>
              <a:rPr lang="it-IT" dirty="0" smtClean="0"/>
              <a:t>concezione </a:t>
            </a:r>
            <a:r>
              <a:rPr lang="it-IT" dirty="0"/>
              <a:t>del curricolo come  </a:t>
            </a:r>
            <a:r>
              <a:rPr lang="it-IT" b="1" dirty="0"/>
              <a:t>«progetto» di scuola</a:t>
            </a:r>
            <a:r>
              <a:rPr lang="it-IT" dirty="0"/>
              <a:t>, che contiene, organizza, finalizza, </a:t>
            </a:r>
            <a:r>
              <a:rPr lang="it-IT" dirty="0" smtClean="0"/>
              <a:t>tutti i progetti e le relative attività didattiche in un sistema olistico che finalizzi il </a:t>
            </a:r>
            <a:r>
              <a:rPr lang="it-IT" b="1" dirty="0" smtClean="0"/>
              <a:t>curricolo </a:t>
            </a:r>
            <a:r>
              <a:rPr lang="it-IT" dirty="0" smtClean="0"/>
              <a:t>stesso </a:t>
            </a:r>
            <a:r>
              <a:rPr lang="it-IT" dirty="0"/>
              <a:t>allo </a:t>
            </a:r>
            <a:r>
              <a:rPr lang="it-IT" b="1" dirty="0"/>
              <a:t>sviluppo </a:t>
            </a:r>
            <a:r>
              <a:rPr lang="it-IT" b="1" dirty="0" smtClean="0"/>
              <a:t>delle </a:t>
            </a:r>
            <a:r>
              <a:rPr lang="it-IT" b="1" dirty="0"/>
              <a:t>competenze</a:t>
            </a:r>
            <a:r>
              <a:rPr lang="it-IT" dirty="0"/>
              <a:t>.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defRPr/>
            </a:pPr>
            <a:endParaRPr lang="it-IT" dirty="0"/>
          </a:p>
          <a:p>
            <a:pPr algn="just">
              <a:lnSpc>
                <a:spcPct val="80000"/>
              </a:lnSpc>
              <a:spcBef>
                <a:spcPts val="500"/>
              </a:spcBef>
              <a:defRPr/>
            </a:pPr>
            <a:endParaRPr lang="it-IT" dirty="0"/>
          </a:p>
        </p:txBody>
      </p:sp>
      <p:pic>
        <p:nvPicPr>
          <p:cNvPr id="6146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80928"/>
            <a:ext cx="2051573" cy="336642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arrotondato 1"/>
          <p:cNvSpPr/>
          <p:nvPr/>
        </p:nvSpPr>
        <p:spPr>
          <a:xfrm>
            <a:off x="827584" y="2921169"/>
            <a:ext cx="4248472" cy="101188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PROGETTO DI SCUOLA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827584" y="4073297"/>
            <a:ext cx="4248472" cy="72385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CURRICOLO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827584" y="4941168"/>
            <a:ext cx="4248472" cy="101188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SVILUPPO delle COMPETENZE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reccia in giù 2"/>
          <p:cNvSpPr/>
          <p:nvPr/>
        </p:nvSpPr>
        <p:spPr>
          <a:xfrm>
            <a:off x="1115616" y="3717032"/>
            <a:ext cx="432048" cy="504056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/>
          <p:cNvSpPr/>
          <p:nvPr/>
        </p:nvSpPr>
        <p:spPr>
          <a:xfrm>
            <a:off x="1115616" y="4581128"/>
            <a:ext cx="432048" cy="504056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1186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/>
          <p:cNvSpPr/>
          <p:nvPr/>
        </p:nvSpPr>
        <p:spPr>
          <a:xfrm>
            <a:off x="539552" y="3429000"/>
            <a:ext cx="774940" cy="6480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/>
          <p:cNvSpPr/>
          <p:nvPr/>
        </p:nvSpPr>
        <p:spPr>
          <a:xfrm>
            <a:off x="539552" y="1196752"/>
            <a:ext cx="774940" cy="6480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755576" y="476672"/>
            <a:ext cx="727280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CHIARIMENTI TERMINOLOGICI PRELIMINARI</a:t>
            </a:r>
          </a:p>
          <a:p>
            <a:endParaRPr lang="it-IT" dirty="0"/>
          </a:p>
          <a:p>
            <a:endParaRPr lang="it-IT" b="1" i="1" dirty="0" smtClean="0"/>
          </a:p>
          <a:p>
            <a:r>
              <a:rPr lang="it-IT" i="1" dirty="0" smtClean="0"/>
              <a:t>Che cosa s’intende, in generale, per </a:t>
            </a:r>
            <a:r>
              <a:rPr lang="it-IT" b="1" i="1" dirty="0" smtClean="0"/>
              <a:t>«documentare»</a:t>
            </a:r>
            <a:r>
              <a:rPr lang="it-IT" i="1" dirty="0" smtClean="0"/>
              <a:t>?</a:t>
            </a:r>
          </a:p>
          <a:p>
            <a:endParaRPr lang="it-I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t-IT" sz="1600" i="1" dirty="0" smtClean="0"/>
              <a:t>Provare con documenti, comprovare, certificare;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i="1" dirty="0" smtClean="0"/>
              <a:t>Corredare di documenti illustrativi o della documentazione prescritta;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i="1" dirty="0" smtClean="0"/>
              <a:t>Rifornire del materiale necessario a uno studio, a una ricerca.</a:t>
            </a:r>
            <a:endParaRPr lang="it-IT" sz="1600" i="1" dirty="0"/>
          </a:p>
          <a:p>
            <a:endParaRPr lang="it-IT" dirty="0" smtClean="0"/>
          </a:p>
          <a:p>
            <a:r>
              <a:rPr lang="it-IT" sz="1400" dirty="0" smtClean="0"/>
              <a:t>(G. Devoto – G. C. Oli, </a:t>
            </a:r>
            <a:r>
              <a:rPr lang="it-IT" sz="1400" i="1" dirty="0" smtClean="0"/>
              <a:t>Vocabolario della lingua italiana, </a:t>
            </a:r>
            <a:r>
              <a:rPr lang="it-IT" sz="1400" dirty="0" smtClean="0"/>
              <a:t>2011)</a:t>
            </a:r>
          </a:p>
          <a:p>
            <a:endParaRPr lang="it-IT" sz="1400" dirty="0"/>
          </a:p>
          <a:p>
            <a:endParaRPr lang="it-IT" dirty="0" smtClean="0"/>
          </a:p>
          <a:p>
            <a:r>
              <a:rPr lang="it-IT" i="1" dirty="0" smtClean="0"/>
              <a:t>Che cosa s’intende, in generale, per </a:t>
            </a:r>
            <a:r>
              <a:rPr lang="it-IT" b="1" i="1" dirty="0" smtClean="0"/>
              <a:t>«valutare»</a:t>
            </a:r>
            <a:r>
              <a:rPr lang="it-IT" i="1" dirty="0" smtClean="0"/>
              <a:t>?</a:t>
            </a:r>
          </a:p>
          <a:p>
            <a:endParaRPr lang="it-IT" dirty="0"/>
          </a:p>
          <a:p>
            <a:pPr marL="285750" indent="-285750">
              <a:buFont typeface="Arial" pitchFamily="34" charset="0"/>
              <a:buChar char="•"/>
            </a:pPr>
            <a:r>
              <a:rPr lang="it-IT" sz="1600" i="1" dirty="0" smtClean="0"/>
              <a:t>Determinare il valore di qualcosa, stimare.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i="1" dirty="0" smtClean="0"/>
              <a:t>Calcolare, misurare.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i="1" dirty="0" smtClean="0"/>
              <a:t>Conteggiare, contare ai fini di un calcolo.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i="1" dirty="0" smtClean="0"/>
              <a:t>Tenere in considerazione, apprezzare.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i="1" dirty="0" smtClean="0"/>
              <a:t>Considerare attentamente, vagliare ai fini di un giudizio.</a:t>
            </a:r>
          </a:p>
          <a:p>
            <a:endParaRPr lang="it-IT" dirty="0" smtClean="0"/>
          </a:p>
          <a:p>
            <a:r>
              <a:rPr lang="it-IT" sz="1400" dirty="0"/>
              <a:t>(G. Devoto – G. C. Oli, </a:t>
            </a:r>
            <a:r>
              <a:rPr lang="it-IT" sz="1400" i="1" dirty="0"/>
              <a:t>Vocabolario della lingua italiana, </a:t>
            </a:r>
            <a:r>
              <a:rPr lang="it-IT" sz="1400" dirty="0"/>
              <a:t>2011)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74699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827584" y="2361654"/>
            <a:ext cx="66247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La documentazione scolastica</a:t>
            </a:r>
          </a:p>
          <a:p>
            <a:endParaRPr lang="it-IT" dirty="0"/>
          </a:p>
          <a:p>
            <a:pPr algn="just"/>
            <a:r>
              <a:rPr lang="it-IT" sz="1600" dirty="0" smtClean="0"/>
              <a:t>La </a:t>
            </a:r>
            <a:r>
              <a:rPr lang="it-IT" sz="1600" dirty="0"/>
              <a:t>documentazione consiste nella </a:t>
            </a:r>
            <a:r>
              <a:rPr lang="it-IT" sz="1600" b="1" dirty="0"/>
              <a:t>raccolta</a:t>
            </a:r>
            <a:r>
              <a:rPr lang="it-IT" sz="1600" dirty="0"/>
              <a:t> </a:t>
            </a:r>
            <a:r>
              <a:rPr lang="it-IT" sz="1600" dirty="0" smtClean="0"/>
              <a:t>e nella </a:t>
            </a:r>
            <a:r>
              <a:rPr lang="it-IT" sz="1600" b="1" dirty="0" smtClean="0"/>
              <a:t>registrazione</a:t>
            </a:r>
            <a:r>
              <a:rPr lang="it-IT" sz="1600" dirty="0" smtClean="0"/>
              <a:t> </a:t>
            </a:r>
            <a:r>
              <a:rPr lang="it-IT" sz="1600" dirty="0"/>
              <a:t>ordinata </a:t>
            </a:r>
            <a:r>
              <a:rPr lang="it-IT" sz="1600" b="1" dirty="0" smtClean="0"/>
              <a:t>dei</a:t>
            </a:r>
            <a:r>
              <a:rPr lang="it-IT" sz="1600" dirty="0" smtClean="0"/>
              <a:t> </a:t>
            </a:r>
            <a:r>
              <a:rPr lang="it-IT" sz="1600" dirty="0"/>
              <a:t>dati </a:t>
            </a:r>
            <a:r>
              <a:rPr lang="it-IT" sz="1600" b="1" dirty="0"/>
              <a:t>osservati</a:t>
            </a:r>
            <a:r>
              <a:rPr lang="it-IT" sz="1600" dirty="0"/>
              <a:t> nella realtà </a:t>
            </a:r>
            <a:r>
              <a:rPr lang="it-IT" sz="1600" dirty="0" smtClean="0"/>
              <a:t>scolastica, per </a:t>
            </a:r>
            <a:r>
              <a:rPr lang="it-IT" sz="1600" dirty="0"/>
              <a:t>ricavare </a:t>
            </a:r>
            <a:r>
              <a:rPr lang="it-IT" sz="1600" b="1" dirty="0"/>
              <a:t>informazioni</a:t>
            </a:r>
            <a:r>
              <a:rPr lang="it-IT" sz="1600" dirty="0"/>
              <a:t> sui </a:t>
            </a:r>
            <a:r>
              <a:rPr lang="it-IT" sz="1600" b="1" dirty="0"/>
              <a:t>processi</a:t>
            </a:r>
            <a:r>
              <a:rPr lang="it-IT" sz="1600" dirty="0"/>
              <a:t> didattico-educativi messi in atto e sui </a:t>
            </a:r>
            <a:r>
              <a:rPr lang="it-IT" sz="1600" b="1" dirty="0"/>
              <a:t>risultati</a:t>
            </a:r>
            <a:r>
              <a:rPr lang="it-IT" sz="1600" dirty="0"/>
              <a:t> conseguiti dagli alunni. </a:t>
            </a:r>
            <a:r>
              <a:rPr lang="it-IT" dirty="0"/>
              <a:t> 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27584" y="4077072"/>
            <a:ext cx="66247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La valutazione didattica</a:t>
            </a:r>
          </a:p>
          <a:p>
            <a:endParaRPr lang="it-IT" dirty="0"/>
          </a:p>
          <a:p>
            <a:pPr algn="just"/>
            <a:r>
              <a:rPr lang="it-IT" sz="1600" dirty="0"/>
              <a:t>La valutazione è essenzialmente un’attività </a:t>
            </a:r>
            <a:r>
              <a:rPr lang="it-IT" sz="1600" b="1" dirty="0"/>
              <a:t>interpretativa</a:t>
            </a:r>
            <a:r>
              <a:rPr lang="it-IT" sz="1600" dirty="0"/>
              <a:t>, di natura </a:t>
            </a:r>
            <a:r>
              <a:rPr lang="it-IT" sz="1600" b="1" dirty="0"/>
              <a:t>intersoggettiva</a:t>
            </a:r>
            <a:r>
              <a:rPr lang="it-IT" sz="1600" dirty="0"/>
              <a:t>. Nel processo ermeneutico, non è determinante solo l’apporto del docente, ma il contesto formativo in cui egli è coinvolto.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39552" y="620688"/>
            <a:ext cx="74888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LA NOSTRA DOMANDA…</a:t>
            </a:r>
          </a:p>
          <a:p>
            <a:pPr algn="ctr"/>
            <a:endParaRPr lang="it-IT" dirty="0" smtClean="0"/>
          </a:p>
          <a:p>
            <a:pPr algn="ctr"/>
            <a:r>
              <a:rPr lang="it-IT" sz="2000" i="1" dirty="0" smtClean="0"/>
              <a:t>Cosa intendiamo per</a:t>
            </a:r>
            <a:r>
              <a:rPr lang="it-IT" sz="2000" b="1" i="1" dirty="0" smtClean="0"/>
              <a:t> ‘documentazione’ </a:t>
            </a:r>
          </a:p>
          <a:p>
            <a:pPr algn="ctr"/>
            <a:r>
              <a:rPr lang="it-IT" sz="2000" i="1" dirty="0" smtClean="0"/>
              <a:t>e</a:t>
            </a:r>
            <a:r>
              <a:rPr lang="it-IT" sz="2000" b="1" i="1" dirty="0" smtClean="0"/>
              <a:t> ‘valutazione’</a:t>
            </a:r>
            <a:r>
              <a:rPr lang="it-IT" sz="2000" i="1" dirty="0" smtClean="0"/>
              <a:t> nell’ambito scolastico?</a:t>
            </a:r>
            <a:endParaRPr lang="it-IT" sz="2000" i="1" dirty="0"/>
          </a:p>
        </p:txBody>
      </p:sp>
      <p:sp>
        <p:nvSpPr>
          <p:cNvPr id="2" name="Figura a mano libera 1"/>
          <p:cNvSpPr/>
          <p:nvPr/>
        </p:nvSpPr>
        <p:spPr>
          <a:xfrm>
            <a:off x="4575755" y="2230582"/>
            <a:ext cx="3380621" cy="540327"/>
          </a:xfrm>
          <a:custGeom>
            <a:avLst/>
            <a:gdLst>
              <a:gd name="connsiteX0" fmla="*/ 0 w 3380621"/>
              <a:gd name="connsiteY0" fmla="*/ 360218 h 540327"/>
              <a:gd name="connsiteX1" fmla="*/ 304800 w 3380621"/>
              <a:gd name="connsiteY1" fmla="*/ 346363 h 540327"/>
              <a:gd name="connsiteX2" fmla="*/ 318654 w 3380621"/>
              <a:gd name="connsiteY2" fmla="*/ 304800 h 540327"/>
              <a:gd name="connsiteX3" fmla="*/ 387927 w 3380621"/>
              <a:gd name="connsiteY3" fmla="*/ 415636 h 540327"/>
              <a:gd name="connsiteX4" fmla="*/ 443345 w 3380621"/>
              <a:gd name="connsiteY4" fmla="*/ 360218 h 540327"/>
              <a:gd name="connsiteX5" fmla="*/ 484909 w 3380621"/>
              <a:gd name="connsiteY5" fmla="*/ 263236 h 540327"/>
              <a:gd name="connsiteX6" fmla="*/ 568036 w 3380621"/>
              <a:gd name="connsiteY6" fmla="*/ 277091 h 540327"/>
              <a:gd name="connsiteX7" fmla="*/ 678872 w 3380621"/>
              <a:gd name="connsiteY7" fmla="*/ 290945 h 540327"/>
              <a:gd name="connsiteX8" fmla="*/ 706581 w 3380621"/>
              <a:gd name="connsiteY8" fmla="*/ 360218 h 540327"/>
              <a:gd name="connsiteX9" fmla="*/ 775854 w 3380621"/>
              <a:gd name="connsiteY9" fmla="*/ 346363 h 540327"/>
              <a:gd name="connsiteX10" fmla="*/ 817418 w 3380621"/>
              <a:gd name="connsiteY10" fmla="*/ 374073 h 540327"/>
              <a:gd name="connsiteX11" fmla="*/ 886691 w 3380621"/>
              <a:gd name="connsiteY11" fmla="*/ 387927 h 540327"/>
              <a:gd name="connsiteX12" fmla="*/ 983672 w 3380621"/>
              <a:gd name="connsiteY12" fmla="*/ 332509 h 540327"/>
              <a:gd name="connsiteX13" fmla="*/ 1025236 w 3380621"/>
              <a:gd name="connsiteY13" fmla="*/ 304800 h 540327"/>
              <a:gd name="connsiteX14" fmla="*/ 1108363 w 3380621"/>
              <a:gd name="connsiteY14" fmla="*/ 263236 h 540327"/>
              <a:gd name="connsiteX15" fmla="*/ 1122218 w 3380621"/>
              <a:gd name="connsiteY15" fmla="*/ 180109 h 540327"/>
              <a:gd name="connsiteX16" fmla="*/ 1136072 w 3380621"/>
              <a:gd name="connsiteY16" fmla="*/ 124691 h 540327"/>
              <a:gd name="connsiteX17" fmla="*/ 1219200 w 3380621"/>
              <a:gd name="connsiteY17" fmla="*/ 138545 h 540327"/>
              <a:gd name="connsiteX18" fmla="*/ 1246909 w 3380621"/>
              <a:gd name="connsiteY18" fmla="*/ 180109 h 540327"/>
              <a:gd name="connsiteX19" fmla="*/ 1260763 w 3380621"/>
              <a:gd name="connsiteY19" fmla="*/ 221673 h 540327"/>
              <a:gd name="connsiteX20" fmla="*/ 1288472 w 3380621"/>
              <a:gd name="connsiteY20" fmla="*/ 277091 h 540327"/>
              <a:gd name="connsiteX21" fmla="*/ 1302327 w 3380621"/>
              <a:gd name="connsiteY21" fmla="*/ 360218 h 540327"/>
              <a:gd name="connsiteX22" fmla="*/ 1440872 w 3380621"/>
              <a:gd name="connsiteY22" fmla="*/ 374073 h 540327"/>
              <a:gd name="connsiteX23" fmla="*/ 1468581 w 3380621"/>
              <a:gd name="connsiteY23" fmla="*/ 346363 h 540327"/>
              <a:gd name="connsiteX24" fmla="*/ 1524000 w 3380621"/>
              <a:gd name="connsiteY24" fmla="*/ 249382 h 540327"/>
              <a:gd name="connsiteX25" fmla="*/ 1551709 w 3380621"/>
              <a:gd name="connsiteY25" fmla="*/ 290945 h 540327"/>
              <a:gd name="connsiteX26" fmla="*/ 1565563 w 3380621"/>
              <a:gd name="connsiteY26" fmla="*/ 387927 h 540327"/>
              <a:gd name="connsiteX27" fmla="*/ 1717963 w 3380621"/>
              <a:gd name="connsiteY27" fmla="*/ 360218 h 540327"/>
              <a:gd name="connsiteX28" fmla="*/ 1773381 w 3380621"/>
              <a:gd name="connsiteY28" fmla="*/ 318654 h 540327"/>
              <a:gd name="connsiteX29" fmla="*/ 1801091 w 3380621"/>
              <a:gd name="connsiteY29" fmla="*/ 290945 h 540327"/>
              <a:gd name="connsiteX30" fmla="*/ 1911927 w 3380621"/>
              <a:gd name="connsiteY30" fmla="*/ 263236 h 540327"/>
              <a:gd name="connsiteX31" fmla="*/ 1981200 w 3380621"/>
              <a:gd name="connsiteY31" fmla="*/ 290945 h 540327"/>
              <a:gd name="connsiteX32" fmla="*/ 2022763 w 3380621"/>
              <a:gd name="connsiteY32" fmla="*/ 332509 h 540327"/>
              <a:gd name="connsiteX33" fmla="*/ 2064327 w 3380621"/>
              <a:gd name="connsiteY33" fmla="*/ 360218 h 540327"/>
              <a:gd name="connsiteX34" fmla="*/ 2105891 w 3380621"/>
              <a:gd name="connsiteY34" fmla="*/ 346363 h 540327"/>
              <a:gd name="connsiteX35" fmla="*/ 2147454 w 3380621"/>
              <a:gd name="connsiteY35" fmla="*/ 318654 h 540327"/>
              <a:gd name="connsiteX36" fmla="*/ 2258291 w 3380621"/>
              <a:gd name="connsiteY36" fmla="*/ 346363 h 540327"/>
              <a:gd name="connsiteX37" fmla="*/ 2272145 w 3380621"/>
              <a:gd name="connsiteY37" fmla="*/ 166254 h 540327"/>
              <a:gd name="connsiteX38" fmla="*/ 2438400 w 3380621"/>
              <a:gd name="connsiteY38" fmla="*/ 207818 h 540327"/>
              <a:gd name="connsiteX39" fmla="*/ 2507672 w 3380621"/>
              <a:gd name="connsiteY39" fmla="*/ 346363 h 540327"/>
              <a:gd name="connsiteX40" fmla="*/ 2549236 w 3380621"/>
              <a:gd name="connsiteY40" fmla="*/ 277091 h 540327"/>
              <a:gd name="connsiteX41" fmla="*/ 2576945 w 3380621"/>
              <a:gd name="connsiteY41" fmla="*/ 221673 h 540327"/>
              <a:gd name="connsiteX42" fmla="*/ 2632363 w 3380621"/>
              <a:gd name="connsiteY42" fmla="*/ 152400 h 540327"/>
              <a:gd name="connsiteX43" fmla="*/ 2784763 w 3380621"/>
              <a:gd name="connsiteY43" fmla="*/ 0 h 540327"/>
              <a:gd name="connsiteX44" fmla="*/ 2867891 w 3380621"/>
              <a:gd name="connsiteY44" fmla="*/ 41563 h 540327"/>
              <a:gd name="connsiteX45" fmla="*/ 2923309 w 3380621"/>
              <a:gd name="connsiteY45" fmla="*/ 180109 h 540327"/>
              <a:gd name="connsiteX46" fmla="*/ 2951018 w 3380621"/>
              <a:gd name="connsiteY46" fmla="*/ 249382 h 540327"/>
              <a:gd name="connsiteX47" fmla="*/ 3006436 w 3380621"/>
              <a:gd name="connsiteY47" fmla="*/ 415636 h 540327"/>
              <a:gd name="connsiteX48" fmla="*/ 3048000 w 3380621"/>
              <a:gd name="connsiteY48" fmla="*/ 429491 h 540327"/>
              <a:gd name="connsiteX49" fmla="*/ 3089563 w 3380621"/>
              <a:gd name="connsiteY49" fmla="*/ 415636 h 540327"/>
              <a:gd name="connsiteX50" fmla="*/ 3103418 w 3380621"/>
              <a:gd name="connsiteY50" fmla="*/ 471054 h 540327"/>
              <a:gd name="connsiteX51" fmla="*/ 3131127 w 3380621"/>
              <a:gd name="connsiteY51" fmla="*/ 540327 h 540327"/>
              <a:gd name="connsiteX52" fmla="*/ 3200400 w 3380621"/>
              <a:gd name="connsiteY52" fmla="*/ 471054 h 540327"/>
              <a:gd name="connsiteX53" fmla="*/ 3241963 w 3380621"/>
              <a:gd name="connsiteY53" fmla="*/ 443345 h 540327"/>
              <a:gd name="connsiteX54" fmla="*/ 3338945 w 3380621"/>
              <a:gd name="connsiteY54" fmla="*/ 346363 h 540327"/>
              <a:gd name="connsiteX55" fmla="*/ 3380509 w 3380621"/>
              <a:gd name="connsiteY55" fmla="*/ 318654 h 54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380621" h="540327">
                <a:moveTo>
                  <a:pt x="0" y="360218"/>
                </a:moveTo>
                <a:cubicBezTo>
                  <a:pt x="101600" y="355600"/>
                  <a:pt x="204599" y="363789"/>
                  <a:pt x="304800" y="346363"/>
                </a:cubicBezTo>
                <a:cubicBezTo>
                  <a:pt x="319188" y="343861"/>
                  <a:pt x="312123" y="291738"/>
                  <a:pt x="318654" y="304800"/>
                </a:cubicBezTo>
                <a:cubicBezTo>
                  <a:pt x="382478" y="432450"/>
                  <a:pt x="273262" y="386971"/>
                  <a:pt x="387927" y="415636"/>
                </a:cubicBezTo>
                <a:cubicBezTo>
                  <a:pt x="406400" y="397163"/>
                  <a:pt x="427670" y="381117"/>
                  <a:pt x="443345" y="360218"/>
                </a:cubicBezTo>
                <a:cubicBezTo>
                  <a:pt x="463889" y="332827"/>
                  <a:pt x="474208" y="295338"/>
                  <a:pt x="484909" y="263236"/>
                </a:cubicBezTo>
                <a:cubicBezTo>
                  <a:pt x="512618" y="267854"/>
                  <a:pt x="539945" y="277091"/>
                  <a:pt x="568036" y="277091"/>
                </a:cubicBezTo>
                <a:cubicBezTo>
                  <a:pt x="679317" y="277091"/>
                  <a:pt x="599557" y="238068"/>
                  <a:pt x="678872" y="290945"/>
                </a:cubicBezTo>
                <a:cubicBezTo>
                  <a:pt x="688108" y="314036"/>
                  <a:pt x="684988" y="347879"/>
                  <a:pt x="706581" y="360218"/>
                </a:cubicBezTo>
                <a:cubicBezTo>
                  <a:pt x="727027" y="371901"/>
                  <a:pt x="752488" y="343442"/>
                  <a:pt x="775854" y="346363"/>
                </a:cubicBezTo>
                <a:cubicBezTo>
                  <a:pt x="792377" y="348428"/>
                  <a:pt x="801827" y="368226"/>
                  <a:pt x="817418" y="374073"/>
                </a:cubicBezTo>
                <a:cubicBezTo>
                  <a:pt x="839467" y="382341"/>
                  <a:pt x="863600" y="383309"/>
                  <a:pt x="886691" y="387927"/>
                </a:cubicBezTo>
                <a:cubicBezTo>
                  <a:pt x="987946" y="320423"/>
                  <a:pt x="860636" y="402815"/>
                  <a:pt x="983672" y="332509"/>
                </a:cubicBezTo>
                <a:cubicBezTo>
                  <a:pt x="998129" y="324248"/>
                  <a:pt x="1010680" y="312887"/>
                  <a:pt x="1025236" y="304800"/>
                </a:cubicBezTo>
                <a:cubicBezTo>
                  <a:pt x="1052317" y="289755"/>
                  <a:pt x="1080654" y="277091"/>
                  <a:pt x="1108363" y="263236"/>
                </a:cubicBezTo>
                <a:cubicBezTo>
                  <a:pt x="1112981" y="235527"/>
                  <a:pt x="1116709" y="207655"/>
                  <a:pt x="1122218" y="180109"/>
                </a:cubicBezTo>
                <a:cubicBezTo>
                  <a:pt x="1125952" y="161438"/>
                  <a:pt x="1118570" y="132192"/>
                  <a:pt x="1136072" y="124691"/>
                </a:cubicBezTo>
                <a:cubicBezTo>
                  <a:pt x="1161892" y="113625"/>
                  <a:pt x="1191491" y="133927"/>
                  <a:pt x="1219200" y="138545"/>
                </a:cubicBezTo>
                <a:cubicBezTo>
                  <a:pt x="1228436" y="152400"/>
                  <a:pt x="1239463" y="165216"/>
                  <a:pt x="1246909" y="180109"/>
                </a:cubicBezTo>
                <a:cubicBezTo>
                  <a:pt x="1253440" y="193171"/>
                  <a:pt x="1255010" y="208250"/>
                  <a:pt x="1260763" y="221673"/>
                </a:cubicBezTo>
                <a:cubicBezTo>
                  <a:pt x="1268899" y="240656"/>
                  <a:pt x="1279236" y="258618"/>
                  <a:pt x="1288472" y="277091"/>
                </a:cubicBezTo>
                <a:cubicBezTo>
                  <a:pt x="1293090" y="304800"/>
                  <a:pt x="1289764" y="335093"/>
                  <a:pt x="1302327" y="360218"/>
                </a:cubicBezTo>
                <a:cubicBezTo>
                  <a:pt x="1328294" y="412150"/>
                  <a:pt x="1411281" y="378300"/>
                  <a:pt x="1440872" y="374073"/>
                </a:cubicBezTo>
                <a:cubicBezTo>
                  <a:pt x="1450108" y="364836"/>
                  <a:pt x="1460421" y="356563"/>
                  <a:pt x="1468581" y="346363"/>
                </a:cubicBezTo>
                <a:cubicBezTo>
                  <a:pt x="1494695" y="313720"/>
                  <a:pt x="1505034" y="287315"/>
                  <a:pt x="1524000" y="249382"/>
                </a:cubicBezTo>
                <a:cubicBezTo>
                  <a:pt x="1533236" y="263236"/>
                  <a:pt x="1546924" y="274996"/>
                  <a:pt x="1551709" y="290945"/>
                </a:cubicBezTo>
                <a:cubicBezTo>
                  <a:pt x="1561092" y="322223"/>
                  <a:pt x="1539439" y="368334"/>
                  <a:pt x="1565563" y="387927"/>
                </a:cubicBezTo>
                <a:cubicBezTo>
                  <a:pt x="1577975" y="397236"/>
                  <a:pt x="1691168" y="366917"/>
                  <a:pt x="1717963" y="360218"/>
                </a:cubicBezTo>
                <a:cubicBezTo>
                  <a:pt x="1736436" y="346363"/>
                  <a:pt x="1755642" y="333436"/>
                  <a:pt x="1773381" y="318654"/>
                </a:cubicBezTo>
                <a:cubicBezTo>
                  <a:pt x="1783416" y="310292"/>
                  <a:pt x="1788963" y="295796"/>
                  <a:pt x="1801091" y="290945"/>
                </a:cubicBezTo>
                <a:cubicBezTo>
                  <a:pt x="1836450" y="276802"/>
                  <a:pt x="1911927" y="263236"/>
                  <a:pt x="1911927" y="263236"/>
                </a:cubicBezTo>
                <a:cubicBezTo>
                  <a:pt x="1935018" y="272472"/>
                  <a:pt x="1960111" y="277764"/>
                  <a:pt x="1981200" y="290945"/>
                </a:cubicBezTo>
                <a:cubicBezTo>
                  <a:pt x="1997815" y="301329"/>
                  <a:pt x="2007711" y="319966"/>
                  <a:pt x="2022763" y="332509"/>
                </a:cubicBezTo>
                <a:cubicBezTo>
                  <a:pt x="2035555" y="343169"/>
                  <a:pt x="2050472" y="350982"/>
                  <a:pt x="2064327" y="360218"/>
                </a:cubicBezTo>
                <a:cubicBezTo>
                  <a:pt x="2078182" y="355600"/>
                  <a:pt x="2092829" y="352894"/>
                  <a:pt x="2105891" y="346363"/>
                </a:cubicBezTo>
                <a:cubicBezTo>
                  <a:pt x="2120784" y="338916"/>
                  <a:pt x="2130803" y="318654"/>
                  <a:pt x="2147454" y="318654"/>
                </a:cubicBezTo>
                <a:cubicBezTo>
                  <a:pt x="2185537" y="318654"/>
                  <a:pt x="2221345" y="337127"/>
                  <a:pt x="2258291" y="346363"/>
                </a:cubicBezTo>
                <a:cubicBezTo>
                  <a:pt x="2262909" y="286327"/>
                  <a:pt x="2224418" y="202967"/>
                  <a:pt x="2272145" y="166254"/>
                </a:cubicBezTo>
                <a:cubicBezTo>
                  <a:pt x="2317423" y="131425"/>
                  <a:pt x="2387997" y="180936"/>
                  <a:pt x="2438400" y="207818"/>
                </a:cubicBezTo>
                <a:cubicBezTo>
                  <a:pt x="2461432" y="220102"/>
                  <a:pt x="2498893" y="324415"/>
                  <a:pt x="2507672" y="346363"/>
                </a:cubicBezTo>
                <a:cubicBezTo>
                  <a:pt x="2521527" y="323272"/>
                  <a:pt x="2536158" y="300630"/>
                  <a:pt x="2549236" y="277091"/>
                </a:cubicBezTo>
                <a:cubicBezTo>
                  <a:pt x="2559266" y="259037"/>
                  <a:pt x="2565489" y="238857"/>
                  <a:pt x="2576945" y="221673"/>
                </a:cubicBezTo>
                <a:cubicBezTo>
                  <a:pt x="2593348" y="197069"/>
                  <a:pt x="2615960" y="177004"/>
                  <a:pt x="2632363" y="152400"/>
                </a:cubicBezTo>
                <a:cubicBezTo>
                  <a:pt x="2739816" y="-8780"/>
                  <a:pt x="2657341" y="25484"/>
                  <a:pt x="2784763" y="0"/>
                </a:cubicBezTo>
                <a:cubicBezTo>
                  <a:pt x="2812472" y="13854"/>
                  <a:pt x="2843437" y="22543"/>
                  <a:pt x="2867891" y="41563"/>
                </a:cubicBezTo>
                <a:cubicBezTo>
                  <a:pt x="2926792" y="87375"/>
                  <a:pt x="2905070" y="113233"/>
                  <a:pt x="2923309" y="180109"/>
                </a:cubicBezTo>
                <a:cubicBezTo>
                  <a:pt x="2929853" y="204102"/>
                  <a:pt x="2941782" y="226291"/>
                  <a:pt x="2951018" y="249382"/>
                </a:cubicBezTo>
                <a:cubicBezTo>
                  <a:pt x="2962608" y="365289"/>
                  <a:pt x="2927661" y="376249"/>
                  <a:pt x="3006436" y="415636"/>
                </a:cubicBezTo>
                <a:cubicBezTo>
                  <a:pt x="3019498" y="422167"/>
                  <a:pt x="3034145" y="424873"/>
                  <a:pt x="3048000" y="429491"/>
                </a:cubicBezTo>
                <a:cubicBezTo>
                  <a:pt x="3061854" y="424873"/>
                  <a:pt x="3077880" y="406874"/>
                  <a:pt x="3089563" y="415636"/>
                </a:cubicBezTo>
                <a:cubicBezTo>
                  <a:pt x="3104796" y="427061"/>
                  <a:pt x="3097397" y="452990"/>
                  <a:pt x="3103418" y="471054"/>
                </a:cubicBezTo>
                <a:cubicBezTo>
                  <a:pt x="3111283" y="494647"/>
                  <a:pt x="3121891" y="517236"/>
                  <a:pt x="3131127" y="540327"/>
                </a:cubicBezTo>
                <a:cubicBezTo>
                  <a:pt x="3241960" y="466439"/>
                  <a:pt x="3108040" y="563415"/>
                  <a:pt x="3200400" y="471054"/>
                </a:cubicBezTo>
                <a:cubicBezTo>
                  <a:pt x="3212174" y="459280"/>
                  <a:pt x="3229587" y="454484"/>
                  <a:pt x="3241963" y="443345"/>
                </a:cubicBezTo>
                <a:cubicBezTo>
                  <a:pt x="3275945" y="412761"/>
                  <a:pt x="3295573" y="360820"/>
                  <a:pt x="3338945" y="346363"/>
                </a:cubicBezTo>
                <a:cubicBezTo>
                  <a:pt x="3384890" y="331049"/>
                  <a:pt x="3380509" y="347113"/>
                  <a:pt x="3380509" y="318654"/>
                </a:cubicBezTo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igura a mano libera 7"/>
          <p:cNvSpPr/>
          <p:nvPr/>
        </p:nvSpPr>
        <p:spPr>
          <a:xfrm>
            <a:off x="3855675" y="3968793"/>
            <a:ext cx="4100701" cy="540327"/>
          </a:xfrm>
          <a:custGeom>
            <a:avLst/>
            <a:gdLst>
              <a:gd name="connsiteX0" fmla="*/ 0 w 3380621"/>
              <a:gd name="connsiteY0" fmla="*/ 360218 h 540327"/>
              <a:gd name="connsiteX1" fmla="*/ 304800 w 3380621"/>
              <a:gd name="connsiteY1" fmla="*/ 346363 h 540327"/>
              <a:gd name="connsiteX2" fmla="*/ 318654 w 3380621"/>
              <a:gd name="connsiteY2" fmla="*/ 304800 h 540327"/>
              <a:gd name="connsiteX3" fmla="*/ 387927 w 3380621"/>
              <a:gd name="connsiteY3" fmla="*/ 415636 h 540327"/>
              <a:gd name="connsiteX4" fmla="*/ 443345 w 3380621"/>
              <a:gd name="connsiteY4" fmla="*/ 360218 h 540327"/>
              <a:gd name="connsiteX5" fmla="*/ 484909 w 3380621"/>
              <a:gd name="connsiteY5" fmla="*/ 263236 h 540327"/>
              <a:gd name="connsiteX6" fmla="*/ 568036 w 3380621"/>
              <a:gd name="connsiteY6" fmla="*/ 277091 h 540327"/>
              <a:gd name="connsiteX7" fmla="*/ 678872 w 3380621"/>
              <a:gd name="connsiteY7" fmla="*/ 290945 h 540327"/>
              <a:gd name="connsiteX8" fmla="*/ 706581 w 3380621"/>
              <a:gd name="connsiteY8" fmla="*/ 360218 h 540327"/>
              <a:gd name="connsiteX9" fmla="*/ 775854 w 3380621"/>
              <a:gd name="connsiteY9" fmla="*/ 346363 h 540327"/>
              <a:gd name="connsiteX10" fmla="*/ 817418 w 3380621"/>
              <a:gd name="connsiteY10" fmla="*/ 374073 h 540327"/>
              <a:gd name="connsiteX11" fmla="*/ 886691 w 3380621"/>
              <a:gd name="connsiteY11" fmla="*/ 387927 h 540327"/>
              <a:gd name="connsiteX12" fmla="*/ 983672 w 3380621"/>
              <a:gd name="connsiteY12" fmla="*/ 332509 h 540327"/>
              <a:gd name="connsiteX13" fmla="*/ 1025236 w 3380621"/>
              <a:gd name="connsiteY13" fmla="*/ 304800 h 540327"/>
              <a:gd name="connsiteX14" fmla="*/ 1108363 w 3380621"/>
              <a:gd name="connsiteY14" fmla="*/ 263236 h 540327"/>
              <a:gd name="connsiteX15" fmla="*/ 1122218 w 3380621"/>
              <a:gd name="connsiteY15" fmla="*/ 180109 h 540327"/>
              <a:gd name="connsiteX16" fmla="*/ 1136072 w 3380621"/>
              <a:gd name="connsiteY16" fmla="*/ 124691 h 540327"/>
              <a:gd name="connsiteX17" fmla="*/ 1219200 w 3380621"/>
              <a:gd name="connsiteY17" fmla="*/ 138545 h 540327"/>
              <a:gd name="connsiteX18" fmla="*/ 1246909 w 3380621"/>
              <a:gd name="connsiteY18" fmla="*/ 180109 h 540327"/>
              <a:gd name="connsiteX19" fmla="*/ 1260763 w 3380621"/>
              <a:gd name="connsiteY19" fmla="*/ 221673 h 540327"/>
              <a:gd name="connsiteX20" fmla="*/ 1288472 w 3380621"/>
              <a:gd name="connsiteY20" fmla="*/ 277091 h 540327"/>
              <a:gd name="connsiteX21" fmla="*/ 1302327 w 3380621"/>
              <a:gd name="connsiteY21" fmla="*/ 360218 h 540327"/>
              <a:gd name="connsiteX22" fmla="*/ 1440872 w 3380621"/>
              <a:gd name="connsiteY22" fmla="*/ 374073 h 540327"/>
              <a:gd name="connsiteX23" fmla="*/ 1468581 w 3380621"/>
              <a:gd name="connsiteY23" fmla="*/ 346363 h 540327"/>
              <a:gd name="connsiteX24" fmla="*/ 1524000 w 3380621"/>
              <a:gd name="connsiteY24" fmla="*/ 249382 h 540327"/>
              <a:gd name="connsiteX25" fmla="*/ 1551709 w 3380621"/>
              <a:gd name="connsiteY25" fmla="*/ 290945 h 540327"/>
              <a:gd name="connsiteX26" fmla="*/ 1565563 w 3380621"/>
              <a:gd name="connsiteY26" fmla="*/ 387927 h 540327"/>
              <a:gd name="connsiteX27" fmla="*/ 1717963 w 3380621"/>
              <a:gd name="connsiteY27" fmla="*/ 360218 h 540327"/>
              <a:gd name="connsiteX28" fmla="*/ 1773381 w 3380621"/>
              <a:gd name="connsiteY28" fmla="*/ 318654 h 540327"/>
              <a:gd name="connsiteX29" fmla="*/ 1801091 w 3380621"/>
              <a:gd name="connsiteY29" fmla="*/ 290945 h 540327"/>
              <a:gd name="connsiteX30" fmla="*/ 1911927 w 3380621"/>
              <a:gd name="connsiteY30" fmla="*/ 263236 h 540327"/>
              <a:gd name="connsiteX31" fmla="*/ 1981200 w 3380621"/>
              <a:gd name="connsiteY31" fmla="*/ 290945 h 540327"/>
              <a:gd name="connsiteX32" fmla="*/ 2022763 w 3380621"/>
              <a:gd name="connsiteY32" fmla="*/ 332509 h 540327"/>
              <a:gd name="connsiteX33" fmla="*/ 2064327 w 3380621"/>
              <a:gd name="connsiteY33" fmla="*/ 360218 h 540327"/>
              <a:gd name="connsiteX34" fmla="*/ 2105891 w 3380621"/>
              <a:gd name="connsiteY34" fmla="*/ 346363 h 540327"/>
              <a:gd name="connsiteX35" fmla="*/ 2147454 w 3380621"/>
              <a:gd name="connsiteY35" fmla="*/ 318654 h 540327"/>
              <a:gd name="connsiteX36" fmla="*/ 2258291 w 3380621"/>
              <a:gd name="connsiteY36" fmla="*/ 346363 h 540327"/>
              <a:gd name="connsiteX37" fmla="*/ 2272145 w 3380621"/>
              <a:gd name="connsiteY37" fmla="*/ 166254 h 540327"/>
              <a:gd name="connsiteX38" fmla="*/ 2438400 w 3380621"/>
              <a:gd name="connsiteY38" fmla="*/ 207818 h 540327"/>
              <a:gd name="connsiteX39" fmla="*/ 2507672 w 3380621"/>
              <a:gd name="connsiteY39" fmla="*/ 346363 h 540327"/>
              <a:gd name="connsiteX40" fmla="*/ 2549236 w 3380621"/>
              <a:gd name="connsiteY40" fmla="*/ 277091 h 540327"/>
              <a:gd name="connsiteX41" fmla="*/ 2576945 w 3380621"/>
              <a:gd name="connsiteY41" fmla="*/ 221673 h 540327"/>
              <a:gd name="connsiteX42" fmla="*/ 2632363 w 3380621"/>
              <a:gd name="connsiteY42" fmla="*/ 152400 h 540327"/>
              <a:gd name="connsiteX43" fmla="*/ 2784763 w 3380621"/>
              <a:gd name="connsiteY43" fmla="*/ 0 h 540327"/>
              <a:gd name="connsiteX44" fmla="*/ 2867891 w 3380621"/>
              <a:gd name="connsiteY44" fmla="*/ 41563 h 540327"/>
              <a:gd name="connsiteX45" fmla="*/ 2923309 w 3380621"/>
              <a:gd name="connsiteY45" fmla="*/ 180109 h 540327"/>
              <a:gd name="connsiteX46" fmla="*/ 2951018 w 3380621"/>
              <a:gd name="connsiteY46" fmla="*/ 249382 h 540327"/>
              <a:gd name="connsiteX47" fmla="*/ 3006436 w 3380621"/>
              <a:gd name="connsiteY47" fmla="*/ 415636 h 540327"/>
              <a:gd name="connsiteX48" fmla="*/ 3048000 w 3380621"/>
              <a:gd name="connsiteY48" fmla="*/ 429491 h 540327"/>
              <a:gd name="connsiteX49" fmla="*/ 3089563 w 3380621"/>
              <a:gd name="connsiteY49" fmla="*/ 415636 h 540327"/>
              <a:gd name="connsiteX50" fmla="*/ 3103418 w 3380621"/>
              <a:gd name="connsiteY50" fmla="*/ 471054 h 540327"/>
              <a:gd name="connsiteX51" fmla="*/ 3131127 w 3380621"/>
              <a:gd name="connsiteY51" fmla="*/ 540327 h 540327"/>
              <a:gd name="connsiteX52" fmla="*/ 3200400 w 3380621"/>
              <a:gd name="connsiteY52" fmla="*/ 471054 h 540327"/>
              <a:gd name="connsiteX53" fmla="*/ 3241963 w 3380621"/>
              <a:gd name="connsiteY53" fmla="*/ 443345 h 540327"/>
              <a:gd name="connsiteX54" fmla="*/ 3338945 w 3380621"/>
              <a:gd name="connsiteY54" fmla="*/ 346363 h 540327"/>
              <a:gd name="connsiteX55" fmla="*/ 3380509 w 3380621"/>
              <a:gd name="connsiteY55" fmla="*/ 318654 h 54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380621" h="540327">
                <a:moveTo>
                  <a:pt x="0" y="360218"/>
                </a:moveTo>
                <a:cubicBezTo>
                  <a:pt x="101600" y="355600"/>
                  <a:pt x="204599" y="363789"/>
                  <a:pt x="304800" y="346363"/>
                </a:cubicBezTo>
                <a:cubicBezTo>
                  <a:pt x="319188" y="343861"/>
                  <a:pt x="312123" y="291738"/>
                  <a:pt x="318654" y="304800"/>
                </a:cubicBezTo>
                <a:cubicBezTo>
                  <a:pt x="382478" y="432450"/>
                  <a:pt x="273262" y="386971"/>
                  <a:pt x="387927" y="415636"/>
                </a:cubicBezTo>
                <a:cubicBezTo>
                  <a:pt x="406400" y="397163"/>
                  <a:pt x="427670" y="381117"/>
                  <a:pt x="443345" y="360218"/>
                </a:cubicBezTo>
                <a:cubicBezTo>
                  <a:pt x="463889" y="332827"/>
                  <a:pt x="474208" y="295338"/>
                  <a:pt x="484909" y="263236"/>
                </a:cubicBezTo>
                <a:cubicBezTo>
                  <a:pt x="512618" y="267854"/>
                  <a:pt x="539945" y="277091"/>
                  <a:pt x="568036" y="277091"/>
                </a:cubicBezTo>
                <a:cubicBezTo>
                  <a:pt x="679317" y="277091"/>
                  <a:pt x="599557" y="238068"/>
                  <a:pt x="678872" y="290945"/>
                </a:cubicBezTo>
                <a:cubicBezTo>
                  <a:pt x="688108" y="314036"/>
                  <a:pt x="684988" y="347879"/>
                  <a:pt x="706581" y="360218"/>
                </a:cubicBezTo>
                <a:cubicBezTo>
                  <a:pt x="727027" y="371901"/>
                  <a:pt x="752488" y="343442"/>
                  <a:pt x="775854" y="346363"/>
                </a:cubicBezTo>
                <a:cubicBezTo>
                  <a:pt x="792377" y="348428"/>
                  <a:pt x="801827" y="368226"/>
                  <a:pt x="817418" y="374073"/>
                </a:cubicBezTo>
                <a:cubicBezTo>
                  <a:pt x="839467" y="382341"/>
                  <a:pt x="863600" y="383309"/>
                  <a:pt x="886691" y="387927"/>
                </a:cubicBezTo>
                <a:cubicBezTo>
                  <a:pt x="987946" y="320423"/>
                  <a:pt x="860636" y="402815"/>
                  <a:pt x="983672" y="332509"/>
                </a:cubicBezTo>
                <a:cubicBezTo>
                  <a:pt x="998129" y="324248"/>
                  <a:pt x="1010680" y="312887"/>
                  <a:pt x="1025236" y="304800"/>
                </a:cubicBezTo>
                <a:cubicBezTo>
                  <a:pt x="1052317" y="289755"/>
                  <a:pt x="1080654" y="277091"/>
                  <a:pt x="1108363" y="263236"/>
                </a:cubicBezTo>
                <a:cubicBezTo>
                  <a:pt x="1112981" y="235527"/>
                  <a:pt x="1116709" y="207655"/>
                  <a:pt x="1122218" y="180109"/>
                </a:cubicBezTo>
                <a:cubicBezTo>
                  <a:pt x="1125952" y="161438"/>
                  <a:pt x="1118570" y="132192"/>
                  <a:pt x="1136072" y="124691"/>
                </a:cubicBezTo>
                <a:cubicBezTo>
                  <a:pt x="1161892" y="113625"/>
                  <a:pt x="1191491" y="133927"/>
                  <a:pt x="1219200" y="138545"/>
                </a:cubicBezTo>
                <a:cubicBezTo>
                  <a:pt x="1228436" y="152400"/>
                  <a:pt x="1239463" y="165216"/>
                  <a:pt x="1246909" y="180109"/>
                </a:cubicBezTo>
                <a:cubicBezTo>
                  <a:pt x="1253440" y="193171"/>
                  <a:pt x="1255010" y="208250"/>
                  <a:pt x="1260763" y="221673"/>
                </a:cubicBezTo>
                <a:cubicBezTo>
                  <a:pt x="1268899" y="240656"/>
                  <a:pt x="1279236" y="258618"/>
                  <a:pt x="1288472" y="277091"/>
                </a:cubicBezTo>
                <a:cubicBezTo>
                  <a:pt x="1293090" y="304800"/>
                  <a:pt x="1289764" y="335093"/>
                  <a:pt x="1302327" y="360218"/>
                </a:cubicBezTo>
                <a:cubicBezTo>
                  <a:pt x="1328294" y="412150"/>
                  <a:pt x="1411281" y="378300"/>
                  <a:pt x="1440872" y="374073"/>
                </a:cubicBezTo>
                <a:cubicBezTo>
                  <a:pt x="1450108" y="364836"/>
                  <a:pt x="1460421" y="356563"/>
                  <a:pt x="1468581" y="346363"/>
                </a:cubicBezTo>
                <a:cubicBezTo>
                  <a:pt x="1494695" y="313720"/>
                  <a:pt x="1505034" y="287315"/>
                  <a:pt x="1524000" y="249382"/>
                </a:cubicBezTo>
                <a:cubicBezTo>
                  <a:pt x="1533236" y="263236"/>
                  <a:pt x="1546924" y="274996"/>
                  <a:pt x="1551709" y="290945"/>
                </a:cubicBezTo>
                <a:cubicBezTo>
                  <a:pt x="1561092" y="322223"/>
                  <a:pt x="1539439" y="368334"/>
                  <a:pt x="1565563" y="387927"/>
                </a:cubicBezTo>
                <a:cubicBezTo>
                  <a:pt x="1577975" y="397236"/>
                  <a:pt x="1691168" y="366917"/>
                  <a:pt x="1717963" y="360218"/>
                </a:cubicBezTo>
                <a:cubicBezTo>
                  <a:pt x="1736436" y="346363"/>
                  <a:pt x="1755642" y="333436"/>
                  <a:pt x="1773381" y="318654"/>
                </a:cubicBezTo>
                <a:cubicBezTo>
                  <a:pt x="1783416" y="310292"/>
                  <a:pt x="1788963" y="295796"/>
                  <a:pt x="1801091" y="290945"/>
                </a:cubicBezTo>
                <a:cubicBezTo>
                  <a:pt x="1836450" y="276802"/>
                  <a:pt x="1911927" y="263236"/>
                  <a:pt x="1911927" y="263236"/>
                </a:cubicBezTo>
                <a:cubicBezTo>
                  <a:pt x="1935018" y="272472"/>
                  <a:pt x="1960111" y="277764"/>
                  <a:pt x="1981200" y="290945"/>
                </a:cubicBezTo>
                <a:cubicBezTo>
                  <a:pt x="1997815" y="301329"/>
                  <a:pt x="2007711" y="319966"/>
                  <a:pt x="2022763" y="332509"/>
                </a:cubicBezTo>
                <a:cubicBezTo>
                  <a:pt x="2035555" y="343169"/>
                  <a:pt x="2050472" y="350982"/>
                  <a:pt x="2064327" y="360218"/>
                </a:cubicBezTo>
                <a:cubicBezTo>
                  <a:pt x="2078182" y="355600"/>
                  <a:pt x="2092829" y="352894"/>
                  <a:pt x="2105891" y="346363"/>
                </a:cubicBezTo>
                <a:cubicBezTo>
                  <a:pt x="2120784" y="338916"/>
                  <a:pt x="2130803" y="318654"/>
                  <a:pt x="2147454" y="318654"/>
                </a:cubicBezTo>
                <a:cubicBezTo>
                  <a:pt x="2185537" y="318654"/>
                  <a:pt x="2221345" y="337127"/>
                  <a:pt x="2258291" y="346363"/>
                </a:cubicBezTo>
                <a:cubicBezTo>
                  <a:pt x="2262909" y="286327"/>
                  <a:pt x="2224418" y="202967"/>
                  <a:pt x="2272145" y="166254"/>
                </a:cubicBezTo>
                <a:cubicBezTo>
                  <a:pt x="2317423" y="131425"/>
                  <a:pt x="2387997" y="180936"/>
                  <a:pt x="2438400" y="207818"/>
                </a:cubicBezTo>
                <a:cubicBezTo>
                  <a:pt x="2461432" y="220102"/>
                  <a:pt x="2498893" y="324415"/>
                  <a:pt x="2507672" y="346363"/>
                </a:cubicBezTo>
                <a:cubicBezTo>
                  <a:pt x="2521527" y="323272"/>
                  <a:pt x="2536158" y="300630"/>
                  <a:pt x="2549236" y="277091"/>
                </a:cubicBezTo>
                <a:cubicBezTo>
                  <a:pt x="2559266" y="259037"/>
                  <a:pt x="2565489" y="238857"/>
                  <a:pt x="2576945" y="221673"/>
                </a:cubicBezTo>
                <a:cubicBezTo>
                  <a:pt x="2593348" y="197069"/>
                  <a:pt x="2615960" y="177004"/>
                  <a:pt x="2632363" y="152400"/>
                </a:cubicBezTo>
                <a:cubicBezTo>
                  <a:pt x="2739816" y="-8780"/>
                  <a:pt x="2657341" y="25484"/>
                  <a:pt x="2784763" y="0"/>
                </a:cubicBezTo>
                <a:cubicBezTo>
                  <a:pt x="2812472" y="13854"/>
                  <a:pt x="2843437" y="22543"/>
                  <a:pt x="2867891" y="41563"/>
                </a:cubicBezTo>
                <a:cubicBezTo>
                  <a:pt x="2926792" y="87375"/>
                  <a:pt x="2905070" y="113233"/>
                  <a:pt x="2923309" y="180109"/>
                </a:cubicBezTo>
                <a:cubicBezTo>
                  <a:pt x="2929853" y="204102"/>
                  <a:pt x="2941782" y="226291"/>
                  <a:pt x="2951018" y="249382"/>
                </a:cubicBezTo>
                <a:cubicBezTo>
                  <a:pt x="2962608" y="365289"/>
                  <a:pt x="2927661" y="376249"/>
                  <a:pt x="3006436" y="415636"/>
                </a:cubicBezTo>
                <a:cubicBezTo>
                  <a:pt x="3019498" y="422167"/>
                  <a:pt x="3034145" y="424873"/>
                  <a:pt x="3048000" y="429491"/>
                </a:cubicBezTo>
                <a:cubicBezTo>
                  <a:pt x="3061854" y="424873"/>
                  <a:pt x="3077880" y="406874"/>
                  <a:pt x="3089563" y="415636"/>
                </a:cubicBezTo>
                <a:cubicBezTo>
                  <a:pt x="3104796" y="427061"/>
                  <a:pt x="3097397" y="452990"/>
                  <a:pt x="3103418" y="471054"/>
                </a:cubicBezTo>
                <a:cubicBezTo>
                  <a:pt x="3111283" y="494647"/>
                  <a:pt x="3121891" y="517236"/>
                  <a:pt x="3131127" y="540327"/>
                </a:cubicBezTo>
                <a:cubicBezTo>
                  <a:pt x="3241960" y="466439"/>
                  <a:pt x="3108040" y="563415"/>
                  <a:pt x="3200400" y="471054"/>
                </a:cubicBezTo>
                <a:cubicBezTo>
                  <a:pt x="3212174" y="459280"/>
                  <a:pt x="3229587" y="454484"/>
                  <a:pt x="3241963" y="443345"/>
                </a:cubicBezTo>
                <a:cubicBezTo>
                  <a:pt x="3275945" y="412761"/>
                  <a:pt x="3295573" y="360820"/>
                  <a:pt x="3338945" y="346363"/>
                </a:cubicBezTo>
                <a:cubicBezTo>
                  <a:pt x="3384890" y="331049"/>
                  <a:pt x="3380509" y="347113"/>
                  <a:pt x="3380509" y="318654"/>
                </a:cubicBezTo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4527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604</TotalTime>
  <Words>2912</Words>
  <Application>Microsoft Office PowerPoint</Application>
  <PresentationFormat>Presentazione su schermo (4:3)</PresentationFormat>
  <Paragraphs>417</Paragraphs>
  <Slides>55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55</vt:i4>
      </vt:variant>
    </vt:vector>
  </HeadingPairs>
  <TitlesOfParts>
    <vt:vector size="57" baseType="lpstr">
      <vt:lpstr>Loggia</vt:lpstr>
      <vt:lpstr>Diapositiva</vt:lpstr>
      <vt:lpstr>Documentazione  e Valutazione didattica   </vt:lpstr>
      <vt:lpstr>Per cominciare…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      </vt:lpstr>
      <vt:lpstr>Diapositiva 52</vt:lpstr>
      <vt:lpstr>Diapositiva 53</vt:lpstr>
      <vt:lpstr>Diapositiva 54</vt:lpstr>
      <vt:lpstr>Diapositiva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Documentazione e Valutazione nella Buona Scuola</dc:title>
  <dc:creator>Utente</dc:creator>
  <cp:lastModifiedBy>Utente</cp:lastModifiedBy>
  <cp:revision>198</cp:revision>
  <dcterms:created xsi:type="dcterms:W3CDTF">2016-04-18T19:42:46Z</dcterms:created>
  <dcterms:modified xsi:type="dcterms:W3CDTF">2016-04-26T00:00:24Z</dcterms:modified>
</cp:coreProperties>
</file>