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71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70" r:id="rId15"/>
    <p:sldId id="269" r:id="rId16"/>
    <p:sldId id="272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004F-071C-4622-81A5-BC8753F50848}" type="datetimeFigureOut">
              <a:rPr lang="it-IT" smtClean="0"/>
              <a:pPr/>
              <a:t>24/02/2016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4DBE-6FA8-4538-A235-B88B8426CFC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004F-071C-4622-81A5-BC8753F50848}" type="datetimeFigureOut">
              <a:rPr lang="it-IT" smtClean="0"/>
              <a:pPr/>
              <a:t>24/02/2016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4DBE-6FA8-4538-A235-B88B8426CFC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004F-071C-4622-81A5-BC8753F50848}" type="datetimeFigureOut">
              <a:rPr lang="it-IT" smtClean="0"/>
              <a:pPr/>
              <a:t>24/02/2016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4DBE-6FA8-4538-A235-B88B8426CFC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004F-071C-4622-81A5-BC8753F50848}" type="datetimeFigureOut">
              <a:rPr lang="it-IT" smtClean="0"/>
              <a:pPr/>
              <a:t>24/02/2016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4DBE-6FA8-4538-A235-B88B8426CFC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004F-071C-4622-81A5-BC8753F50848}" type="datetimeFigureOut">
              <a:rPr lang="it-IT" smtClean="0"/>
              <a:pPr/>
              <a:t>24/02/2016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4DBE-6FA8-4538-A235-B88B8426CFC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004F-071C-4622-81A5-BC8753F50848}" type="datetimeFigureOut">
              <a:rPr lang="it-IT" smtClean="0"/>
              <a:pPr/>
              <a:t>24/02/2016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4DBE-6FA8-4538-A235-B88B8426CFC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004F-071C-4622-81A5-BC8753F50848}" type="datetimeFigureOut">
              <a:rPr lang="it-IT" smtClean="0"/>
              <a:pPr/>
              <a:t>24/02/2016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4DBE-6FA8-4538-A235-B88B8426CFC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004F-071C-4622-81A5-BC8753F50848}" type="datetimeFigureOut">
              <a:rPr lang="it-IT" smtClean="0"/>
              <a:pPr/>
              <a:t>24/02/2016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4DBE-6FA8-4538-A235-B88B8426CFC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004F-071C-4622-81A5-BC8753F50848}" type="datetimeFigureOut">
              <a:rPr lang="it-IT" smtClean="0"/>
              <a:pPr/>
              <a:t>24/02/2016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4DBE-6FA8-4538-A235-B88B8426CFC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004F-071C-4622-81A5-BC8753F50848}" type="datetimeFigureOut">
              <a:rPr lang="it-IT" smtClean="0"/>
              <a:pPr/>
              <a:t>24/02/2016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4DBE-6FA8-4538-A235-B88B8426CFC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2004F-071C-4622-81A5-BC8753F50848}" type="datetimeFigureOut">
              <a:rPr lang="it-IT" smtClean="0"/>
              <a:pPr/>
              <a:t>24/02/2016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27B4DBE-6FA8-4538-A235-B88B8426CFC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52004F-071C-4622-81A5-BC8753F50848}" type="datetimeFigureOut">
              <a:rPr lang="it-IT" smtClean="0"/>
              <a:pPr/>
              <a:t>24/02/2016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7B4DBE-6FA8-4538-A235-B88B8426CFC6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7158" y="1500174"/>
            <a:ext cx="8039128" cy="2200292"/>
          </a:xfrm>
        </p:spPr>
        <p:txBody>
          <a:bodyPr>
            <a:noAutofit/>
          </a:bodyPr>
          <a:lstStyle/>
          <a:p>
            <a:pPr algn="ctr"/>
            <a:r>
              <a:rPr lang="it-IT" sz="7200" dirty="0" err="1" smtClean="0">
                <a:solidFill>
                  <a:schemeClr val="tx1"/>
                </a:solidFill>
              </a:rPr>
              <a:t>Povero…</a:t>
            </a:r>
            <a:r>
              <a:rPr lang="it-IT" sz="7200" dirty="0" smtClean="0">
                <a:solidFill>
                  <a:schemeClr val="tx1"/>
                </a:solidFill>
              </a:rPr>
              <a:t/>
            </a:r>
            <a:br>
              <a:rPr lang="it-IT" sz="7200" dirty="0" smtClean="0">
                <a:solidFill>
                  <a:schemeClr val="tx1"/>
                </a:solidFill>
              </a:rPr>
            </a:br>
            <a:r>
              <a:rPr lang="it-IT" sz="7200" dirty="0" smtClean="0">
                <a:solidFill>
                  <a:schemeClr val="tx1"/>
                </a:solidFill>
              </a:rPr>
              <a:t>			ma ricco</a:t>
            </a:r>
            <a:endParaRPr lang="it-IT" sz="7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71604" y="1142984"/>
            <a:ext cx="5643602" cy="857256"/>
          </a:xfrm>
        </p:spPr>
        <p:txBody>
          <a:bodyPr>
            <a:normAutofit/>
          </a:bodyPr>
          <a:lstStyle/>
          <a:p>
            <a:r>
              <a:rPr lang="it-IT" dirty="0" smtClean="0"/>
              <a:t>IL PESCE AZZURRO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85786" y="2714620"/>
            <a:ext cx="7572428" cy="1643074"/>
          </a:xfrm>
        </p:spPr>
        <p:txBody>
          <a:bodyPr>
            <a:normAutofit/>
          </a:bodyPr>
          <a:lstStyle/>
          <a:p>
            <a:pPr algn="ctr"/>
            <a:r>
              <a:rPr lang="it-IT" sz="2800" dirty="0" smtClean="0"/>
              <a:t>Gruppo eterogeneo di pesci, appartenenti a varie specie, caratterizzati dal colore blu scuro sul dorso e argenteo sul ventre</a:t>
            </a:r>
          </a:p>
          <a:p>
            <a:pPr algn="ctr"/>
            <a:endParaRPr lang="it-IT" sz="2800" dirty="0" smtClean="0"/>
          </a:p>
        </p:txBody>
      </p:sp>
      <p:sp>
        <p:nvSpPr>
          <p:cNvPr id="4" name="CasellaDiTesto 3"/>
          <p:cNvSpPr txBox="1"/>
          <p:nvPr/>
        </p:nvSpPr>
        <p:spPr>
          <a:xfrm rot="20483160">
            <a:off x="476752" y="4650416"/>
            <a:ext cx="462983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i="1" dirty="0" smtClean="0"/>
              <a:t>Inoltre</a:t>
            </a:r>
          </a:p>
          <a:p>
            <a:pPr lvl="0" algn="just"/>
            <a:r>
              <a:rPr lang="it-IT" dirty="0" smtClean="0"/>
              <a:t>- facile reperibilità nel Mar Mediterraneo</a:t>
            </a:r>
          </a:p>
          <a:p>
            <a:pPr lvl="0" algn="just"/>
            <a:r>
              <a:rPr lang="it-IT" dirty="0" smtClean="0"/>
              <a:t>- buon rapporto qualità/prezzo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00034" y="714356"/>
            <a:ext cx="6456254" cy="1057284"/>
          </a:xfrm>
        </p:spPr>
        <p:txBody>
          <a:bodyPr/>
          <a:lstStyle/>
          <a:p>
            <a:r>
              <a:rPr lang="it-IT" dirty="0" smtClean="0"/>
              <a:t>Ecco alcuni </a:t>
            </a:r>
            <a:r>
              <a:rPr lang="it-IT" dirty="0" err="1" smtClean="0"/>
              <a:t>esempi…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57158" y="4357694"/>
            <a:ext cx="8572560" cy="2357454"/>
          </a:xfrm>
        </p:spPr>
        <p:txBody>
          <a:bodyPr>
            <a:noAutofit/>
          </a:bodyPr>
          <a:lstStyle/>
          <a:p>
            <a:pPr algn="l"/>
            <a:r>
              <a:rPr lang="it-IT" sz="1400" dirty="0" smtClean="0"/>
              <a:t> </a:t>
            </a:r>
            <a:r>
              <a:rPr lang="it-IT" sz="1400" b="1" dirty="0" smtClean="0">
                <a:solidFill>
                  <a:srgbClr val="FFC000"/>
                </a:solidFill>
              </a:rPr>
              <a:t>Accanto alle varietà più comunemente associate al pesce azzurro, ce ne sono altre che molti non avrebbero mai inserito all’elenco del pesce azzurro.</a:t>
            </a:r>
          </a:p>
          <a:p>
            <a:pPr lvl="0" algn="l"/>
            <a:endParaRPr lang="it-IT" sz="1400" dirty="0" smtClean="0"/>
          </a:p>
          <a:p>
            <a:pPr lvl="0" algn="l"/>
            <a:r>
              <a:rPr lang="it-IT" sz="1400" dirty="0" smtClean="0"/>
              <a:t>Pesce spada</a:t>
            </a:r>
          </a:p>
          <a:p>
            <a:pPr lvl="0" algn="l"/>
            <a:r>
              <a:rPr lang="it-IT" sz="1400" dirty="0" smtClean="0"/>
              <a:t>Tonno</a:t>
            </a:r>
          </a:p>
          <a:p>
            <a:pPr lvl="0" algn="l"/>
            <a:r>
              <a:rPr lang="it-IT" sz="1400" dirty="0" smtClean="0"/>
              <a:t>Salmone (che non ne fa parte ufficialmente, ma viene spesso ricompreso nell’elenco perché ricco di omega3)</a:t>
            </a:r>
          </a:p>
          <a:p>
            <a:pPr lvl="0" algn="l"/>
            <a:r>
              <a:rPr lang="it-IT" sz="1400" dirty="0" err="1" smtClean="0"/>
              <a:t>Alletterato</a:t>
            </a:r>
            <a:endParaRPr lang="it-IT" sz="1400" dirty="0" smtClean="0"/>
          </a:p>
          <a:p>
            <a:pPr lvl="0" algn="l"/>
            <a:r>
              <a:rPr lang="it-IT" sz="1400" dirty="0" smtClean="0"/>
              <a:t>Palombo</a:t>
            </a:r>
          </a:p>
          <a:p>
            <a:pPr lvl="0" algn="l"/>
            <a:r>
              <a:rPr lang="it-IT" sz="1400" dirty="0" smtClean="0"/>
              <a:t>Lampuga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85720" y="1785926"/>
            <a:ext cx="84296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1600" b="1" dirty="0" smtClean="0"/>
              <a:t>Sardina - </a:t>
            </a:r>
            <a:r>
              <a:rPr lang="it-IT" sz="1600" dirty="0" smtClean="0"/>
              <a:t>con carne tenera e gustosa e un profumo delicato</a:t>
            </a:r>
          </a:p>
          <a:p>
            <a:pPr lvl="0"/>
            <a:r>
              <a:rPr lang="it-IT" sz="1600" b="1" dirty="0" smtClean="0"/>
              <a:t>Palamita - </a:t>
            </a:r>
            <a:r>
              <a:rPr lang="it-IT" sz="1600" dirty="0" smtClean="0"/>
              <a:t>simili allo sgombro, ma dal corpo più allungato e con un sapore forte e deciso</a:t>
            </a:r>
          </a:p>
          <a:p>
            <a:pPr lvl="0"/>
            <a:r>
              <a:rPr lang="it-IT" sz="1600" b="1" dirty="0" smtClean="0"/>
              <a:t>Aringa - </a:t>
            </a:r>
            <a:r>
              <a:rPr lang="it-IT" sz="1600" dirty="0" smtClean="0"/>
              <a:t>ottima da mangiare cruda</a:t>
            </a:r>
          </a:p>
          <a:p>
            <a:pPr lvl="0"/>
            <a:r>
              <a:rPr lang="it-IT" sz="1600" b="1" dirty="0" smtClean="0"/>
              <a:t>Alice o acciuga - </a:t>
            </a:r>
            <a:r>
              <a:rPr lang="it-IT" sz="1600" dirty="0" smtClean="0"/>
              <a:t>più sottile e affusolata della sardina</a:t>
            </a:r>
          </a:p>
          <a:p>
            <a:pPr lvl="0"/>
            <a:r>
              <a:rPr lang="it-IT" sz="1600" b="1" dirty="0" smtClean="0"/>
              <a:t>Sgombro - </a:t>
            </a:r>
            <a:r>
              <a:rPr lang="it-IT" sz="1600" dirty="0" smtClean="0"/>
              <a:t>pesce azzurro dalla carne scura e sapore deciso</a:t>
            </a:r>
          </a:p>
          <a:p>
            <a:pPr lvl="0"/>
            <a:r>
              <a:rPr lang="it-IT" sz="1600" b="1" dirty="0" smtClean="0"/>
              <a:t>Aguglia - </a:t>
            </a:r>
            <a:r>
              <a:rPr lang="it-IT" sz="1600" dirty="0" smtClean="0"/>
              <a:t>con un elevato contenuto di acidi grassi essenziali </a:t>
            </a:r>
          </a:p>
          <a:p>
            <a:pPr lvl="0"/>
            <a:r>
              <a:rPr lang="it-IT" sz="1600" b="1" dirty="0" err="1" smtClean="0"/>
              <a:t>Spratto</a:t>
            </a:r>
            <a:r>
              <a:rPr lang="it-IT" sz="1600" b="1" dirty="0" smtClean="0"/>
              <a:t> o</a:t>
            </a:r>
            <a:r>
              <a:rPr lang="it-IT" sz="1600" dirty="0" smtClean="0"/>
              <a:t> </a:t>
            </a:r>
            <a:r>
              <a:rPr lang="it-IT" sz="1600" b="1" dirty="0" smtClean="0"/>
              <a:t>papalina - </a:t>
            </a:r>
            <a:r>
              <a:rPr lang="it-IT" sz="1600" dirty="0" smtClean="0"/>
              <a:t>simile alla sardina ma più panciuto e dal colore più chiaro</a:t>
            </a:r>
          </a:p>
          <a:p>
            <a:pPr lvl="0"/>
            <a:r>
              <a:rPr lang="it-IT" sz="1600" b="1" dirty="0" smtClean="0"/>
              <a:t>Pesce sciabola o spatola - </a:t>
            </a:r>
            <a:r>
              <a:rPr lang="it-IT" sz="1600" dirty="0" smtClean="0"/>
              <a:t>conosciuto come pesce bandiera</a:t>
            </a:r>
          </a:p>
          <a:p>
            <a:pPr lvl="0"/>
            <a:r>
              <a:rPr lang="it-IT" sz="1600" b="1" dirty="0" smtClean="0"/>
              <a:t>Alaccia, Lanzardo, Costardella, </a:t>
            </a:r>
            <a:r>
              <a:rPr lang="it-IT" sz="1600" b="1" dirty="0" err="1" smtClean="0"/>
              <a:t>Suro</a:t>
            </a:r>
            <a:endParaRPr lang="it-IT" sz="1600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Beneifici e risch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857232"/>
            <a:ext cx="7715304" cy="5786478"/>
          </a:xfrm>
          <a:prstGeom prst="rect">
            <a:avLst/>
          </a:prstGeom>
          <a:ln w="127000" cap="rnd">
            <a:solidFill>
              <a:srgbClr val="00B0F0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071802" y="857232"/>
            <a:ext cx="1966898" cy="914392"/>
          </a:xfrm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it-IT" dirty="0" smtClean="0">
                <a:solidFill>
                  <a:srgbClr val="FFC000"/>
                </a:solidFill>
              </a:rPr>
              <a:t>ω-3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571736" y="1845222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i="1" dirty="0" smtClean="0">
                <a:solidFill>
                  <a:srgbClr val="FFC000"/>
                </a:solidFill>
              </a:rPr>
              <a:t>Derivati dell’acido linoleico </a:t>
            </a:r>
            <a:endParaRPr lang="it-IT" b="1" i="1" dirty="0">
              <a:solidFill>
                <a:srgbClr val="FFC000"/>
              </a:solidFill>
            </a:endParaRPr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571472" y="3071810"/>
            <a:ext cx="7929618" cy="1357322"/>
          </a:xfrm>
        </p:spPr>
        <p:txBody>
          <a:bodyPr>
            <a:normAutofit/>
          </a:bodyPr>
          <a:lstStyle/>
          <a:p>
            <a:pPr lvl="0" algn="ctr"/>
            <a:r>
              <a:rPr lang="it-IT" sz="2800" dirty="0" smtClean="0"/>
              <a:t>Gli acidi grassi omega 3 sono </a:t>
            </a:r>
          </a:p>
          <a:p>
            <a:pPr lvl="0" algn="ctr"/>
            <a:r>
              <a:rPr lang="it-IT" sz="2800" b="1" i="1" dirty="0" smtClean="0"/>
              <a:t>ESSENZIALI</a:t>
            </a:r>
          </a:p>
          <a:p>
            <a:pPr algn="ctr"/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714356"/>
            <a:ext cx="2560411" cy="2071702"/>
          </a:xfrm>
          <a:prstGeom prst="rect">
            <a:avLst/>
          </a:prstGeom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571472" y="3286124"/>
            <a:ext cx="7854696" cy="857256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t-IT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214282" y="3000372"/>
            <a:ext cx="8715436" cy="2784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it-IT" dirty="0" smtClean="0"/>
              <a:t>- Sono fondamentali in tutte le fasi dell’accrescimento</a:t>
            </a:r>
          </a:p>
          <a:p>
            <a:pPr>
              <a:lnSpc>
                <a:spcPct val="200000"/>
              </a:lnSpc>
            </a:pPr>
            <a:r>
              <a:rPr lang="it-IT" dirty="0" smtClean="0"/>
              <a:t>- Prevengono le malattie cardiovascolari, ipertensione, diabete, cancro</a:t>
            </a:r>
          </a:p>
          <a:p>
            <a:pPr>
              <a:lnSpc>
                <a:spcPct val="200000"/>
              </a:lnSpc>
            </a:pPr>
            <a:r>
              <a:rPr lang="it-IT" dirty="0" smtClean="0"/>
              <a:t>- Ostacolano la deposizione di colesterolo nelle arterie prevenendo l’aterosclerosi</a:t>
            </a:r>
          </a:p>
          <a:p>
            <a:pPr>
              <a:lnSpc>
                <a:spcPct val="200000"/>
              </a:lnSpc>
            </a:pPr>
            <a:r>
              <a:rPr lang="it-IT" dirty="0" smtClean="0"/>
              <a:t>- Diminuiscono la probabilità di soffrire di demenza senile e combattono l’invecchiamento precoce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1357290" y="2643182"/>
          <a:ext cx="60960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6"/>
                <a:gridCol w="30956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Prodotto</a:t>
                      </a:r>
                    </a:p>
                    <a:p>
                      <a:pPr algn="ctr"/>
                      <a:r>
                        <a:rPr lang="it-IT" dirty="0" smtClean="0"/>
                        <a:t>(per 100 g)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Totale</a:t>
                      </a:r>
                      <a:r>
                        <a:rPr lang="it-IT" baseline="0" dirty="0" smtClean="0"/>
                        <a:t> </a:t>
                      </a:r>
                    </a:p>
                    <a:p>
                      <a:pPr algn="ctr"/>
                      <a:r>
                        <a:rPr lang="it-IT" baseline="0" dirty="0" smtClean="0"/>
                        <a:t>Omega-3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Semi di lino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17,10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Olio di soia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7,6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Noci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6,21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Tonno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3,04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Salmone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2,17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Sgombro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2,14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Alici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0,8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1857356" y="1643050"/>
            <a:ext cx="5000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Contenuto di omega-3 in alcuni alimenti</a:t>
            </a:r>
            <a:endParaRPr lang="it-IT" sz="20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CBFC763D-0153-4397-97AF-55DD01076C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1714488"/>
            <a:ext cx="5214974" cy="391123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851648" cy="485780"/>
          </a:xfrm>
        </p:spPr>
        <p:txBody>
          <a:bodyPr>
            <a:normAutofit/>
          </a:bodyPr>
          <a:lstStyle/>
          <a:p>
            <a:r>
              <a:rPr lang="it-IT" sz="2800" dirty="0" smtClean="0"/>
              <a:t>LE 10 LINEE GUIDA PER UNA SANA ALIMENTAZIONE</a:t>
            </a: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71472" y="2071678"/>
            <a:ext cx="7854696" cy="3000396"/>
          </a:xfrm>
          <a:noFill/>
        </p:spPr>
        <p:txBody>
          <a:bodyPr>
            <a:noAutofit/>
          </a:bodyPr>
          <a:lstStyle/>
          <a:p>
            <a:pPr marL="457200" indent="-457200" algn="l"/>
            <a:r>
              <a:rPr lang="it-IT" sz="2000" dirty="0" smtClean="0"/>
              <a:t>1. Controlla il peso e mantieniti sempre attivo</a:t>
            </a:r>
          </a:p>
          <a:p>
            <a:pPr marL="457200" indent="-457200" algn="l"/>
            <a:r>
              <a:rPr lang="it-IT" sz="2000" dirty="0" smtClean="0"/>
              <a:t>2. Più cereali, legumi, ortaggi e frutta</a:t>
            </a:r>
          </a:p>
          <a:p>
            <a:pPr marL="457200" indent="-457200" algn="l"/>
            <a:r>
              <a:rPr lang="it-IT" sz="2400" b="1" i="1" dirty="0" smtClean="0">
                <a:solidFill>
                  <a:srgbClr val="FFC000"/>
                </a:solidFill>
              </a:rPr>
              <a:t>3. Grassi: scegli la qualità e limita la quantità</a:t>
            </a:r>
          </a:p>
          <a:p>
            <a:pPr marL="457200" indent="-457200" algn="l"/>
            <a:r>
              <a:rPr lang="it-IT" sz="2000" dirty="0" smtClean="0"/>
              <a:t>4. Zuccheri, dolci, bevande zuccherate: nei giusti limiti</a:t>
            </a:r>
          </a:p>
          <a:p>
            <a:pPr marL="457200" indent="-457200" algn="l"/>
            <a:r>
              <a:rPr lang="it-IT" sz="2000" dirty="0" smtClean="0"/>
              <a:t>5. Bevi ogni giorno acqua in abbondanza</a:t>
            </a:r>
          </a:p>
          <a:p>
            <a:pPr marL="457200" indent="-457200" algn="l"/>
            <a:r>
              <a:rPr lang="it-IT" sz="2000" dirty="0" smtClean="0"/>
              <a:t>6.  Il sale? Meglio poco</a:t>
            </a:r>
          </a:p>
          <a:p>
            <a:pPr marL="457200" indent="-457200" algn="l"/>
            <a:r>
              <a:rPr lang="it-IT" sz="2000" dirty="0" smtClean="0"/>
              <a:t>7. Bevande alcoliche: se sì, solo in quantità controllata</a:t>
            </a:r>
          </a:p>
          <a:p>
            <a:pPr marL="457200" indent="-457200" algn="l"/>
            <a:r>
              <a:rPr lang="it-IT" sz="2000" dirty="0" smtClean="0"/>
              <a:t>8. Varia spesso le tue scelte a tavola</a:t>
            </a:r>
          </a:p>
          <a:p>
            <a:pPr marL="457200" indent="-457200" algn="l"/>
            <a:r>
              <a:rPr lang="it-IT" sz="2000" dirty="0" smtClean="0"/>
              <a:t>9. Consigli speciali per persone speciali</a:t>
            </a:r>
          </a:p>
          <a:p>
            <a:pPr marL="457200" indent="-457200" algn="l"/>
            <a:r>
              <a:rPr lang="it-IT" sz="2000" dirty="0" smtClean="0"/>
              <a:t>10. La sicurezza dei tuoi cibi dipende anche da te </a:t>
            </a:r>
            <a:endParaRPr lang="it-IT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1357290" y="928670"/>
            <a:ext cx="6286544" cy="1214446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5600" b="1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PESCE AZZURRO</a:t>
            </a:r>
            <a:endParaRPr kumimoji="0" lang="it-IT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1428728" y="2500306"/>
            <a:ext cx="6500858" cy="1714512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t-IT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Economico, sano, fresco</a:t>
            </a:r>
            <a:endParaRPr kumimoji="0" lang="it-IT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57290" y="928670"/>
            <a:ext cx="6143668" cy="714380"/>
          </a:xfrm>
        </p:spPr>
        <p:txBody>
          <a:bodyPr>
            <a:noAutofit/>
          </a:bodyPr>
          <a:lstStyle/>
          <a:p>
            <a:r>
              <a:rPr lang="it-IT" sz="3200" dirty="0" smtClean="0">
                <a:latin typeface="Georgia" pitchFamily="18" charset="0"/>
              </a:rPr>
              <a:t>LA STORIA NEL PIATTO!</a:t>
            </a:r>
            <a:endParaRPr lang="it-IT" sz="3200" dirty="0">
              <a:latin typeface="Georgia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57158" y="2214554"/>
            <a:ext cx="82153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latin typeface="Georgia" pitchFamily="18" charset="0"/>
              </a:rPr>
              <a:t>Il bacino del Mediterraneo è stato la culla di numerose civiltà che sono entrate in contatto tra di loro grazie alla navigazione.</a:t>
            </a:r>
          </a:p>
          <a:p>
            <a:r>
              <a:rPr lang="it-IT" sz="2400" b="1" dirty="0" smtClean="0">
                <a:latin typeface="Georgia" pitchFamily="18" charset="0"/>
              </a:rPr>
              <a:t>I traffici commerciali effettuati via mare hanno giocato un ruolo fondamentale anche per le risorse alimentari oggetto di scambio.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200" dirty="0" smtClean="0">
                <a:solidFill>
                  <a:schemeClr val="tx1"/>
                </a:solidFill>
                <a:latin typeface="Georgia" pitchFamily="18" charset="0"/>
              </a:rPr>
              <a:t>AD ATENE IL </a:t>
            </a:r>
            <a:r>
              <a:rPr lang="it-IT" sz="3600" dirty="0" smtClean="0">
                <a:solidFill>
                  <a:srgbClr val="FF0000"/>
                </a:solidFill>
                <a:latin typeface="Georgia" pitchFamily="18" charset="0"/>
              </a:rPr>
              <a:t>PESCE</a:t>
            </a:r>
            <a:r>
              <a:rPr lang="it-IT" sz="3200" dirty="0" smtClean="0">
                <a:solidFill>
                  <a:schemeClr val="tx1"/>
                </a:solidFill>
                <a:latin typeface="Georgia" pitchFamily="18" charset="0"/>
              </a:rPr>
              <a:t> ERA </a:t>
            </a:r>
            <a:br>
              <a:rPr lang="it-IT" sz="3200" dirty="0" smtClean="0">
                <a:solidFill>
                  <a:schemeClr val="tx1"/>
                </a:solidFill>
                <a:latin typeface="Georgia" pitchFamily="18" charset="0"/>
              </a:rPr>
            </a:br>
            <a:r>
              <a:rPr lang="it-IT" sz="3200" dirty="0" smtClean="0">
                <a:solidFill>
                  <a:schemeClr val="tx1"/>
                </a:solidFill>
                <a:latin typeface="Georgia" pitchFamily="18" charset="0"/>
              </a:rPr>
              <a:t>LA FONTE ALIMENTARE PRIMARIA</a:t>
            </a:r>
            <a:endParaRPr lang="it-IT" sz="32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0034" y="3500438"/>
            <a:ext cx="7772400" cy="1509712"/>
          </a:xfrm>
        </p:spPr>
        <p:txBody>
          <a:bodyPr>
            <a:normAutofit/>
          </a:bodyPr>
          <a:lstStyle/>
          <a:p>
            <a:pPr algn="ctr"/>
            <a:r>
              <a:rPr lang="it-IT" sz="2400" i="1" dirty="0" smtClean="0">
                <a:latin typeface="Georgia" pitchFamily="18" charset="0"/>
              </a:rPr>
              <a:t>Sarde e acciughe erano gli alimenti più presenti nei mercati dell’agorà</a:t>
            </a:r>
            <a:endParaRPr lang="it-IT" sz="2400" i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0034" y="1357298"/>
            <a:ext cx="7772400" cy="785818"/>
          </a:xfrm>
        </p:spPr>
        <p:txBody>
          <a:bodyPr>
            <a:normAutofit/>
          </a:bodyPr>
          <a:lstStyle/>
          <a:p>
            <a:r>
              <a:rPr lang="it-IT" sz="2800" b="1" dirty="0" smtClean="0">
                <a:latin typeface="Georgia" pitchFamily="18" charset="0"/>
              </a:rPr>
              <a:t>COME SI GUSTAVA IL PESCE</a:t>
            </a:r>
            <a:r>
              <a:rPr lang="it-IT" sz="3600" b="1" dirty="0" smtClean="0">
                <a:latin typeface="Georgia" pitchFamily="18" charset="0"/>
              </a:rPr>
              <a:t>?</a:t>
            </a:r>
            <a:endParaRPr lang="it-IT" sz="2800" b="1" dirty="0">
              <a:latin typeface="Georgia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643042" y="2143116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latin typeface="Georgia" pitchFamily="18" charset="0"/>
              </a:rPr>
              <a:t>Si gustava in vario </a:t>
            </a:r>
            <a:r>
              <a:rPr lang="it-IT" b="1" dirty="0" err="1" smtClean="0">
                <a:latin typeface="Georgia" pitchFamily="18" charset="0"/>
              </a:rPr>
              <a:t>modo…</a:t>
            </a:r>
            <a:endParaRPr lang="it-IT" b="1" dirty="0" smtClean="0">
              <a:latin typeface="Georgia" pitchFamily="18" charset="0"/>
            </a:endParaRPr>
          </a:p>
          <a:p>
            <a:r>
              <a:rPr lang="it-IT" dirty="0"/>
              <a:t>	</a:t>
            </a:r>
          </a:p>
        </p:txBody>
      </p:sp>
      <p:sp>
        <p:nvSpPr>
          <p:cNvPr id="6" name="CasellaDiTesto 5"/>
          <p:cNvSpPr txBox="1"/>
          <p:nvPr/>
        </p:nvSpPr>
        <p:spPr>
          <a:xfrm rot="20271714">
            <a:off x="1062767" y="3011590"/>
            <a:ext cx="14523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latin typeface="Georgia" pitchFamily="18" charset="0"/>
              </a:rPr>
              <a:t>arrostito</a:t>
            </a:r>
            <a:endParaRPr lang="it-IT" sz="2000" b="1" dirty="0">
              <a:latin typeface="Georgia" pitchFamily="18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 rot="20317241">
            <a:off x="653696" y="4200453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latin typeface="Georgia" pitchFamily="18" charset="0"/>
              </a:rPr>
              <a:t>affumicato</a:t>
            </a:r>
            <a:endParaRPr lang="it-IT" sz="2000" b="1" dirty="0">
              <a:latin typeface="Georgia" pitchFamily="18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 rot="20213361">
            <a:off x="2782905" y="4503036"/>
            <a:ext cx="18847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latin typeface="Georgia" pitchFamily="18" charset="0"/>
              </a:rPr>
              <a:t>i</a:t>
            </a:r>
            <a:r>
              <a:rPr lang="it-IT" sz="2000" b="1" dirty="0" smtClean="0">
                <a:latin typeface="Georgia" pitchFamily="18" charset="0"/>
              </a:rPr>
              <a:t>n salamoia</a:t>
            </a:r>
            <a:endParaRPr lang="it-IT" sz="2000" b="1" dirty="0">
              <a:latin typeface="Georgia" pitchFamily="18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 rot="20000176">
            <a:off x="2947222" y="3380713"/>
            <a:ext cx="12144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latin typeface="Georgia" pitchFamily="18" charset="0"/>
              </a:rPr>
              <a:t>fresco</a:t>
            </a:r>
            <a:endParaRPr lang="it-IT" sz="2000" b="1" dirty="0">
              <a:latin typeface="Georgia" pitchFamily="18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 rot="20040166">
            <a:off x="5149337" y="3316122"/>
            <a:ext cx="14846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latin typeface="Georgia" pitchFamily="18" charset="0"/>
              </a:rPr>
              <a:t>essiccato</a:t>
            </a:r>
            <a:endParaRPr lang="it-IT" sz="2000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14480" y="1285860"/>
            <a:ext cx="4714908" cy="964704"/>
          </a:xfrm>
        </p:spPr>
        <p:txBody>
          <a:bodyPr/>
          <a:lstStyle/>
          <a:p>
            <a:r>
              <a:rPr lang="it-IT" sz="6000" dirty="0" smtClean="0">
                <a:solidFill>
                  <a:schemeClr val="tx1"/>
                </a:solidFill>
                <a:latin typeface="Georgia" pitchFamily="18" charset="0"/>
              </a:rPr>
              <a:t>Il “</a:t>
            </a:r>
            <a:r>
              <a:rPr lang="it-IT" sz="6000" dirty="0" err="1" smtClean="0">
                <a:solidFill>
                  <a:schemeClr val="tx1"/>
                </a:solidFill>
                <a:latin typeface="Georgia" pitchFamily="18" charset="0"/>
              </a:rPr>
              <a:t>gáron</a:t>
            </a:r>
            <a:r>
              <a:rPr lang="it-IT" sz="6000" dirty="0" smtClean="0">
                <a:solidFill>
                  <a:schemeClr val="tx1"/>
                </a:solidFill>
                <a:latin typeface="Georgia" pitchFamily="18" charset="0"/>
              </a:rPr>
              <a:t>”</a:t>
            </a:r>
            <a:endParaRPr lang="it-IT" sz="60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0034" y="3357562"/>
            <a:ext cx="7772400" cy="1081526"/>
          </a:xfrm>
        </p:spPr>
        <p:txBody>
          <a:bodyPr>
            <a:normAutofit lnSpcReduction="10000"/>
          </a:bodyPr>
          <a:lstStyle/>
          <a:p>
            <a:r>
              <a:rPr lang="it-IT" dirty="0" smtClean="0">
                <a:latin typeface="Georgia" pitchFamily="18" charset="0"/>
              </a:rPr>
              <a:t>Anche l’autore latino Plinio il Vecchio (I secolo d.C.) ne parla.</a:t>
            </a:r>
          </a:p>
          <a:p>
            <a:r>
              <a:rPr lang="it-IT" dirty="0" smtClean="0">
                <a:latin typeface="Georgia" pitchFamily="18" charset="0"/>
              </a:rPr>
              <a:t>Era</a:t>
            </a:r>
            <a:r>
              <a:rPr lang="it-IT" cap="all" dirty="0" smtClean="0">
                <a:latin typeface="Georgia" pitchFamily="18" charset="0"/>
              </a:rPr>
              <a:t> </a:t>
            </a:r>
            <a:r>
              <a:rPr lang="it-IT" dirty="0" smtClean="0">
                <a:latin typeface="Georgia" pitchFamily="18" charset="0"/>
              </a:rPr>
              <a:t>una salsa fatta con strati di pesci di piccole dimensioni tagliati a pezzi alternati a sale e lasciati asciugare al sole.</a:t>
            </a:r>
            <a:endParaRPr lang="it-IT" cap="all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472" y="928670"/>
            <a:ext cx="8042176" cy="821828"/>
          </a:xfrm>
        </p:spPr>
        <p:txBody>
          <a:bodyPr/>
          <a:lstStyle/>
          <a:p>
            <a:r>
              <a:rPr lang="it-IT" sz="5400" dirty="0" smtClean="0">
                <a:solidFill>
                  <a:schemeClr val="tx1"/>
                </a:solidFill>
                <a:latin typeface="Georgia" pitchFamily="18" charset="0"/>
              </a:rPr>
              <a:t>Il “</a:t>
            </a:r>
            <a:r>
              <a:rPr lang="it-IT" sz="5400" dirty="0" err="1" smtClean="0">
                <a:solidFill>
                  <a:schemeClr val="tx1"/>
                </a:solidFill>
                <a:latin typeface="Georgia" pitchFamily="18" charset="0"/>
              </a:rPr>
              <a:t>garum</a:t>
            </a:r>
            <a:r>
              <a:rPr lang="it-IT" sz="5400" dirty="0" smtClean="0">
                <a:solidFill>
                  <a:schemeClr val="tx1"/>
                </a:solidFill>
                <a:latin typeface="Georgia" pitchFamily="18" charset="0"/>
              </a:rPr>
              <a:t>” dei Romani</a:t>
            </a:r>
            <a:endParaRPr lang="it-IT" sz="54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71472" y="2285992"/>
            <a:ext cx="8143932" cy="1509712"/>
          </a:xfrm>
        </p:spPr>
        <p:txBody>
          <a:bodyPr>
            <a:noAutofit/>
          </a:bodyPr>
          <a:lstStyle/>
          <a:p>
            <a:r>
              <a:rPr lang="it-IT" sz="2400" b="1" dirty="0" smtClean="0">
                <a:latin typeface="Georgia" pitchFamily="18" charset="0"/>
              </a:rPr>
              <a:t>Salsa a base di intestini di sgombro lasciati macerare nel sale e utilizzata come condimento di numerose pietanze.</a:t>
            </a:r>
          </a:p>
          <a:p>
            <a:r>
              <a:rPr lang="it-IT" sz="2400" b="1" dirty="0" smtClean="0">
                <a:latin typeface="Georgia" pitchFamily="18" charset="0"/>
              </a:rPr>
              <a:t>Plini0 il Vecchio lo definisce un liquido squisito e </a:t>
            </a:r>
            <a:r>
              <a:rPr lang="it-IT" sz="2400" b="1" dirty="0" err="1" smtClean="0">
                <a:latin typeface="Georgia" pitchFamily="18" charset="0"/>
              </a:rPr>
              <a:t>prezioso…</a:t>
            </a:r>
            <a:r>
              <a:rPr lang="it-IT" sz="2400" b="1" dirty="0" smtClean="0">
                <a:latin typeface="Georgia" pitchFamily="18" charset="0"/>
              </a:rPr>
              <a:t> ma il suo sapore forte, probabilmente risulterebbe poco gradito al nostro palato.</a:t>
            </a:r>
            <a:endParaRPr lang="it-IT" sz="2400" b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472" y="2000240"/>
            <a:ext cx="8215370" cy="2750654"/>
          </a:xfrm>
        </p:spPr>
        <p:txBody>
          <a:bodyPr/>
          <a:lstStyle/>
          <a:p>
            <a:pPr algn="ctr"/>
            <a:r>
              <a:rPr lang="it-IT" sz="3600" dirty="0" smtClean="0">
                <a:solidFill>
                  <a:schemeClr val="tx1"/>
                </a:solidFill>
              </a:rPr>
              <a:t>Ci sono giunte poche ricette,</a:t>
            </a:r>
            <a:br>
              <a:rPr lang="it-IT" sz="3600" dirty="0" smtClean="0">
                <a:solidFill>
                  <a:schemeClr val="tx1"/>
                </a:solidFill>
              </a:rPr>
            </a:br>
            <a:r>
              <a:rPr lang="it-IT" sz="3600" dirty="0" smtClean="0">
                <a:solidFill>
                  <a:schemeClr val="tx1"/>
                </a:solidFill>
              </a:rPr>
              <a:t>fra cui spicca quella del </a:t>
            </a:r>
            <a:br>
              <a:rPr lang="it-IT" sz="3600" dirty="0" smtClean="0">
                <a:solidFill>
                  <a:schemeClr val="tx1"/>
                </a:solidFill>
              </a:rPr>
            </a:br>
            <a:r>
              <a:rPr lang="it-IT" sz="3600" dirty="0" smtClean="0">
                <a:solidFill>
                  <a:schemeClr val="tx1"/>
                </a:solidFill>
              </a:rPr>
              <a:t/>
            </a:r>
            <a:br>
              <a:rPr lang="it-IT" sz="3600" dirty="0" smtClean="0">
                <a:solidFill>
                  <a:schemeClr val="tx1"/>
                </a:solidFill>
              </a:rPr>
            </a:br>
            <a:r>
              <a:rPr lang="it-IT" sz="4000" i="1" dirty="0" smtClean="0">
                <a:solidFill>
                  <a:srgbClr val="C00000"/>
                </a:solidFill>
              </a:rPr>
              <a:t>PESCE AL CARTOCCIO </a:t>
            </a:r>
            <a:r>
              <a:rPr lang="it-IT" sz="3600" dirty="0" smtClean="0">
                <a:solidFill>
                  <a:schemeClr val="tx1"/>
                </a:solidFill>
              </a:rPr>
              <a:t/>
            </a:r>
            <a:br>
              <a:rPr lang="it-IT" sz="3600" dirty="0" smtClean="0">
                <a:solidFill>
                  <a:schemeClr val="tx1"/>
                </a:solidFill>
              </a:rPr>
            </a:br>
            <a:r>
              <a:rPr lang="it-IT" sz="2800" i="1" dirty="0" smtClean="0">
                <a:solidFill>
                  <a:schemeClr val="tx1"/>
                </a:solidFill>
              </a:rPr>
              <a:t>(filetti di sarda avvolti in foglie di fico)</a:t>
            </a:r>
            <a:endParaRPr lang="it-IT" sz="3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175</TotalTime>
  <Words>474</Words>
  <Application>Microsoft Office PowerPoint</Application>
  <PresentationFormat>Presentazione su schermo (4:3)</PresentationFormat>
  <Paragraphs>85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Equinozio</vt:lpstr>
      <vt:lpstr>Povero…    ma ricco</vt:lpstr>
      <vt:lpstr>LE 10 LINEE GUIDA PER UNA SANA ALIMENTAZIONE</vt:lpstr>
      <vt:lpstr>Diapositiva 3</vt:lpstr>
      <vt:lpstr>Diapositiva 4</vt:lpstr>
      <vt:lpstr>AD ATENE IL PESCE ERA  LA FONTE ALIMENTARE PRIMARIA</vt:lpstr>
      <vt:lpstr>Diapositiva 6</vt:lpstr>
      <vt:lpstr>Il “gáron”</vt:lpstr>
      <vt:lpstr>Il “garum” dei Romani</vt:lpstr>
      <vt:lpstr>Ci sono giunte poche ricette, fra cui spicca quella del   PESCE AL CARTOCCIO  (filetti di sarda avvolti in foglie di fico)</vt:lpstr>
      <vt:lpstr>IL PESCE AZZURRO</vt:lpstr>
      <vt:lpstr>Ecco alcuni esempi….</vt:lpstr>
      <vt:lpstr>Diapositiva 12</vt:lpstr>
      <vt:lpstr>ω-3</vt:lpstr>
      <vt:lpstr>Diapositiva 14</vt:lpstr>
      <vt:lpstr>Diapositiva 15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Povero…    ma ricco</dc:title>
  <dc:creator>ANTONIO</dc:creator>
  <cp:lastModifiedBy>ANTONIO</cp:lastModifiedBy>
  <cp:revision>39</cp:revision>
  <dcterms:created xsi:type="dcterms:W3CDTF">2016-02-15T21:15:46Z</dcterms:created>
  <dcterms:modified xsi:type="dcterms:W3CDTF">2016-02-23T23:05:43Z</dcterms:modified>
</cp:coreProperties>
</file>